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29"/>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72" r:id="rId14"/>
    <p:sldId id="274" r:id="rId15"/>
    <p:sldId id="275" r:id="rId16"/>
    <p:sldId id="276" r:id="rId17"/>
    <p:sldId id="277" r:id="rId18"/>
    <p:sldId id="278" r:id="rId19"/>
    <p:sldId id="280" r:id="rId20"/>
    <p:sldId id="281" r:id="rId21"/>
    <p:sldId id="282" r:id="rId22"/>
    <p:sldId id="283" r:id="rId23"/>
    <p:sldId id="284" r:id="rId24"/>
    <p:sldId id="285" r:id="rId25"/>
    <p:sldId id="286" r:id="rId26"/>
    <p:sldId id="288" r:id="rId27"/>
    <p:sldId id="289" r:id="rId2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4" autoAdjust="0"/>
    <p:restoredTop sz="94660"/>
  </p:normalViewPr>
  <p:slideViewPr>
    <p:cSldViewPr snapToGrid="0">
      <p:cViewPr varScale="1">
        <p:scale>
          <a:sx n="109" d="100"/>
          <a:sy n="109" d="100"/>
        </p:scale>
        <p:origin x="95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______________Microsoft_Excel.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2162910104986877"/>
          <c:y val="0.14717199803149605"/>
          <c:w val="0.84503756561679788"/>
          <c:h val="0.78378617125984251"/>
        </c:manualLayout>
      </c:layout>
      <c:bar3DChart>
        <c:barDir val="col"/>
        <c:grouping val="clustered"/>
        <c:varyColors val="0"/>
        <c:ser>
          <c:idx val="0"/>
          <c:order val="0"/>
          <c:tx>
            <c:strRef>
              <c:f>Φύλλο1!$B$1</c:f>
              <c:strCache>
                <c:ptCount val="1"/>
                <c:pt idx="0">
                  <c:v>Σειρά 1</c:v>
                </c:pt>
              </c:strCache>
            </c:strRef>
          </c:tx>
          <c:spPr>
            <a:solidFill>
              <a:schemeClr val="accent6">
                <a:alpha val="85000"/>
              </a:schemeClr>
            </a:solidFill>
            <a:ln w="9525" cap="flat" cmpd="sng" algn="ctr">
              <a:solidFill>
                <a:schemeClr val="accent6">
                  <a:lumMod val="75000"/>
                </a:schemeClr>
              </a:solidFill>
              <a:round/>
            </a:ln>
            <a:effectLst/>
            <a:sp3d contourW="9525">
              <a:contourClr>
                <a:schemeClr val="accent6">
                  <a:lumMod val="75000"/>
                </a:schemeClr>
              </a:contourClr>
            </a:sp3d>
          </c:spPr>
          <c:invertIfNegative val="0"/>
          <c:cat>
            <c:numRef>
              <c:f>Φύλλο1!$A$2:$A$12</c:f>
              <c:numCache>
                <c:formatCode>General</c:formatCode>
                <c:ptCount val="11"/>
                <c:pt idx="0">
                  <c:v>2007</c:v>
                </c:pt>
                <c:pt idx="1">
                  <c:v>2008</c:v>
                </c:pt>
                <c:pt idx="2">
                  <c:v>2009</c:v>
                </c:pt>
                <c:pt idx="3">
                  <c:v>2010</c:v>
                </c:pt>
                <c:pt idx="4">
                  <c:v>2011</c:v>
                </c:pt>
                <c:pt idx="5">
                  <c:v>2012</c:v>
                </c:pt>
                <c:pt idx="6">
                  <c:v>2013</c:v>
                </c:pt>
                <c:pt idx="7">
                  <c:v>2014</c:v>
                </c:pt>
                <c:pt idx="8">
                  <c:v>2015</c:v>
                </c:pt>
                <c:pt idx="9">
                  <c:v>2016</c:v>
                </c:pt>
                <c:pt idx="10">
                  <c:v>2017</c:v>
                </c:pt>
              </c:numCache>
            </c:numRef>
          </c:cat>
          <c:val>
            <c:numRef>
              <c:f>Φύλλο1!$B$2:$B$12</c:f>
              <c:numCache>
                <c:formatCode>General</c:formatCode>
                <c:ptCount val="11"/>
                <c:pt idx="0">
                  <c:v>401845</c:v>
                </c:pt>
                <c:pt idx="1">
                  <c:v>903585</c:v>
                </c:pt>
                <c:pt idx="2">
                  <c:v>1533051</c:v>
                </c:pt>
                <c:pt idx="3">
                  <c:v>2326655</c:v>
                </c:pt>
                <c:pt idx="4">
                  <c:v>2674437</c:v>
                </c:pt>
                <c:pt idx="5">
                  <c:v>2803061</c:v>
                </c:pt>
                <c:pt idx="6">
                  <c:v>2726352</c:v>
                </c:pt>
                <c:pt idx="7">
                  <c:v>2174364</c:v>
                </c:pt>
                <c:pt idx="8">
                  <c:v>1815656</c:v>
                </c:pt>
                <c:pt idx="9">
                  <c:v>1851187</c:v>
                </c:pt>
                <c:pt idx="10">
                  <c:v>1886855</c:v>
                </c:pt>
              </c:numCache>
            </c:numRef>
          </c:val>
          <c:extLst>
            <c:ext xmlns:c16="http://schemas.microsoft.com/office/drawing/2014/chart" uri="{C3380CC4-5D6E-409C-BE32-E72D297353CC}">
              <c16:uniqueId val="{00000000-9F4C-4B86-AF0A-45CF8558D5FB}"/>
            </c:ext>
          </c:extLst>
        </c:ser>
        <c:dLbls>
          <c:showLegendKey val="0"/>
          <c:showVal val="0"/>
          <c:showCatName val="0"/>
          <c:showSerName val="0"/>
          <c:showPercent val="0"/>
          <c:showBubbleSize val="0"/>
        </c:dLbls>
        <c:gapWidth val="65"/>
        <c:shape val="box"/>
        <c:axId val="1298924896"/>
        <c:axId val="1298925728"/>
        <c:axId val="0"/>
      </c:bar3DChart>
      <c:catAx>
        <c:axId val="129892489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l-GR"/>
          </a:p>
        </c:txPr>
        <c:crossAx val="1298925728"/>
        <c:crosses val="autoZero"/>
        <c:auto val="1"/>
        <c:lblAlgn val="ctr"/>
        <c:lblOffset val="100"/>
        <c:noMultiLvlLbl val="0"/>
      </c:catAx>
      <c:valAx>
        <c:axId val="1298925728"/>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l-GR"/>
          </a:p>
        </c:txPr>
        <c:crossAx val="1298924896"/>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l-GR"/>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
        <p:cNvGrpSpPr/>
        <p:nvPr/>
      </p:nvGrpSpPr>
      <p:grpSpPr>
        <a:xfrm>
          <a:off x="0" y="0"/>
          <a:ext cx="0" cy="0"/>
          <a:chOff x="0" y="0"/>
          <a:chExt cx="0" cy="0"/>
        </a:xfrm>
      </p:grpSpPr>
      <p:sp>
        <p:nvSpPr>
          <p:cNvPr id="24" name="Google Shape;24;g5befe9d7_0_1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 name="Google Shape;25;g5befe9d7_0_1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5befe9d7_0_2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5befe9d7_0_2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5befe9d7_0_27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5befe9d7_0_2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5befe9d7_0_28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5befe9d7_0_2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8f9884ee_9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8f9884ee_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5befe9d7_0_30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5befe9d7_0_3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5befe9d7_0_3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5befe9d7_0_3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5befe9d7_0_3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5befe9d7_0_3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5befe9d7_0_3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5befe9d7_0_3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8fb1792f_1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 name="Google Shape;245;g8fb1792f_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8fb1792f_1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6" name="Google Shape;266;g8fb1792f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5befe9d7_0_18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 name="Google Shape;31;g5befe9d7_0_1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8fb1792f_13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8fb1792f_13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g8fb1792f_13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4" name="Google Shape;284;g8fb1792f_13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8fb1792f_13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8fb1792f_13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8fb1792f_136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8fb1792f_13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8fb1792f_137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2" name="Google Shape;312;g8fb1792f_13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8fb1792f_137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1" name="Google Shape;321;g8fb1792f_13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8fb1792f_1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8fb1792f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g8fb1792f_1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8" name="Google Shape;348;g8fb1792f_1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g5befe9d7_0_19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 name="Google Shape;55;g5befe9d7_0_1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5befe9d7_0_2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5befe9d7_0_2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5befe9d7_0_2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5befe9d7_0_2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8f9884ee_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8f9884ee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5befe9d7_0_2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5befe9d7_0_2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5befe9d7_0_2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5befe9d7_0_2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5befe9d7_0_26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5befe9d7_0_2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subTitle" idx="1"/>
          </p:nvPr>
        </p:nvSpPr>
        <p:spPr>
          <a:xfrm>
            <a:off x="685800" y="3786738"/>
            <a:ext cx="7772400" cy="1046400"/>
          </a:xfrm>
          <a:prstGeom prst="rect">
            <a:avLst/>
          </a:prstGeom>
          <a:noFill/>
          <a:ln>
            <a:noFill/>
          </a:ln>
        </p:spPr>
        <p:txBody>
          <a:bodyPr spcFirstLastPara="1" wrap="square" lIns="91425" tIns="91425" rIns="91425" bIns="91425" anchor="t" anchorCtr="0"/>
          <a:lstStyle>
            <a:lvl1pPr lvl="0"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1pPr>
            <a:lvl2pPr lvl="1"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2pPr>
            <a:lvl3pPr lvl="2"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3pPr>
            <a:lvl4pPr lvl="3"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4pPr>
            <a:lvl5pPr lvl="4"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5pPr>
            <a:lvl6pPr lvl="5"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6pPr>
            <a:lvl7pPr lvl="6"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7pPr>
            <a:lvl8pPr lvl="7"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8pPr>
            <a:lvl9pPr lvl="8"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9pPr>
          </a:lstStyle>
          <a:p>
            <a:endParaRPr/>
          </a:p>
        </p:txBody>
      </p:sp>
      <p:sp>
        <p:nvSpPr>
          <p:cNvPr id="10" name="Google Shape;10;p2"/>
          <p:cNvSpPr txBox="1">
            <a:spLocks noGrp="1"/>
          </p:cNvSpPr>
          <p:nvPr>
            <p:ph type="ctrTitle"/>
          </p:nvPr>
        </p:nvSpPr>
        <p:spPr>
          <a:xfrm>
            <a:off x="685800" y="2111123"/>
            <a:ext cx="7772400" cy="1546500"/>
          </a:xfrm>
          <a:prstGeom prst="rect">
            <a:avLst/>
          </a:prstGeom>
          <a:noFill/>
          <a:ln>
            <a:noFill/>
          </a:ln>
        </p:spPr>
        <p:txBody>
          <a:bodyPr spcFirstLastPara="1" wrap="square" lIns="91425" tIns="91425" rIns="91425" bIns="91425" anchor="b" anchorCtr="0"/>
          <a:lstStyle>
            <a:lvl1pPr lvl="0"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lvl="1"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2pPr>
            <a:lvl3pPr lvl="2"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3pPr>
            <a:lvl4pPr lvl="3"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4pPr>
            <a:lvl5pPr lvl="4"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5pPr>
            <a:lvl6pPr lvl="5"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6pPr>
            <a:lvl7pPr lvl="6"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7pPr>
            <a:lvl8pPr lvl="7"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8pPr>
            <a:lvl9pPr lvl="8"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lstStyle>
            <a:lvl1pPr lvl="0" algn="l" rtl="0">
              <a:spcBef>
                <a:spcPts val="0"/>
              </a:spcBef>
              <a:spcAft>
                <a:spcPts val="0"/>
              </a:spcAft>
              <a:buSzPts val="3600"/>
              <a:buFont typeface="Arial"/>
              <a:buNone/>
              <a:defRPr sz="3600" b="1">
                <a:solidFill>
                  <a:schemeClr val="dk1"/>
                </a:solidFill>
                <a:latin typeface="Arial"/>
                <a:ea typeface="Arial"/>
                <a:cs typeface="Arial"/>
                <a:sym typeface="Arial"/>
              </a:defRPr>
            </a:lvl1pPr>
            <a:lvl2pPr lvl="1" algn="l" rtl="0">
              <a:spcBef>
                <a:spcPts val="0"/>
              </a:spcBef>
              <a:spcAft>
                <a:spcPts val="0"/>
              </a:spcAft>
              <a:buSzPts val="3600"/>
              <a:buFont typeface="Arial"/>
              <a:buNone/>
              <a:defRPr sz="3600" b="1">
                <a:solidFill>
                  <a:schemeClr val="dk1"/>
                </a:solidFill>
                <a:latin typeface="Arial"/>
                <a:ea typeface="Arial"/>
                <a:cs typeface="Arial"/>
                <a:sym typeface="Arial"/>
              </a:defRPr>
            </a:lvl2pPr>
            <a:lvl3pPr lvl="2" algn="l" rtl="0">
              <a:spcBef>
                <a:spcPts val="0"/>
              </a:spcBef>
              <a:spcAft>
                <a:spcPts val="0"/>
              </a:spcAft>
              <a:buSzPts val="3600"/>
              <a:buFont typeface="Arial"/>
              <a:buNone/>
              <a:defRPr sz="3600" b="1">
                <a:solidFill>
                  <a:schemeClr val="dk1"/>
                </a:solidFill>
                <a:latin typeface="Arial"/>
                <a:ea typeface="Arial"/>
                <a:cs typeface="Arial"/>
                <a:sym typeface="Arial"/>
              </a:defRPr>
            </a:lvl3pPr>
            <a:lvl4pPr lvl="3" algn="l" rtl="0">
              <a:spcBef>
                <a:spcPts val="0"/>
              </a:spcBef>
              <a:spcAft>
                <a:spcPts val="0"/>
              </a:spcAft>
              <a:buSzPts val="3600"/>
              <a:buFont typeface="Arial"/>
              <a:buNone/>
              <a:defRPr sz="3600" b="1">
                <a:solidFill>
                  <a:schemeClr val="dk1"/>
                </a:solidFill>
                <a:latin typeface="Arial"/>
                <a:ea typeface="Arial"/>
                <a:cs typeface="Arial"/>
                <a:sym typeface="Arial"/>
              </a:defRPr>
            </a:lvl4pPr>
            <a:lvl5pPr lvl="4" algn="l" rtl="0">
              <a:spcBef>
                <a:spcPts val="0"/>
              </a:spcBef>
              <a:spcAft>
                <a:spcPts val="0"/>
              </a:spcAft>
              <a:buSzPts val="3600"/>
              <a:buFont typeface="Arial"/>
              <a:buNone/>
              <a:defRPr sz="3600" b="1">
                <a:solidFill>
                  <a:schemeClr val="dk1"/>
                </a:solidFill>
                <a:latin typeface="Arial"/>
                <a:ea typeface="Arial"/>
                <a:cs typeface="Arial"/>
                <a:sym typeface="Arial"/>
              </a:defRPr>
            </a:lvl5pPr>
            <a:lvl6pPr lvl="5" algn="l" rtl="0">
              <a:spcBef>
                <a:spcPts val="0"/>
              </a:spcBef>
              <a:spcAft>
                <a:spcPts val="0"/>
              </a:spcAft>
              <a:buSzPts val="3600"/>
              <a:buFont typeface="Arial"/>
              <a:buNone/>
              <a:defRPr sz="3600" b="1">
                <a:solidFill>
                  <a:schemeClr val="dk1"/>
                </a:solidFill>
                <a:latin typeface="Arial"/>
                <a:ea typeface="Arial"/>
                <a:cs typeface="Arial"/>
                <a:sym typeface="Arial"/>
              </a:defRPr>
            </a:lvl6pPr>
            <a:lvl7pPr lvl="6" algn="l" rtl="0">
              <a:spcBef>
                <a:spcPts val="0"/>
              </a:spcBef>
              <a:spcAft>
                <a:spcPts val="0"/>
              </a:spcAft>
              <a:buSzPts val="3600"/>
              <a:buFont typeface="Arial"/>
              <a:buNone/>
              <a:defRPr sz="3600" b="1">
                <a:solidFill>
                  <a:schemeClr val="dk1"/>
                </a:solidFill>
                <a:latin typeface="Arial"/>
                <a:ea typeface="Arial"/>
                <a:cs typeface="Arial"/>
                <a:sym typeface="Arial"/>
              </a:defRPr>
            </a:lvl7pPr>
            <a:lvl8pPr lvl="7" algn="l" rtl="0">
              <a:spcBef>
                <a:spcPts val="0"/>
              </a:spcBef>
              <a:spcAft>
                <a:spcPts val="0"/>
              </a:spcAft>
              <a:buSzPts val="3600"/>
              <a:buFont typeface="Arial"/>
              <a:buNone/>
              <a:defRPr sz="3600" b="1">
                <a:solidFill>
                  <a:schemeClr val="dk1"/>
                </a:solidFill>
                <a:latin typeface="Arial"/>
                <a:ea typeface="Arial"/>
                <a:cs typeface="Arial"/>
                <a:sym typeface="Arial"/>
              </a:defRPr>
            </a:lvl8pPr>
            <a:lvl9pPr lvl="8" algn="l" rtl="0">
              <a:spcBef>
                <a:spcPts val="0"/>
              </a:spcBef>
              <a:spcAft>
                <a:spcPts val="0"/>
              </a:spcAft>
              <a:buSzPts val="3600"/>
              <a:buFont typeface="Arial"/>
              <a:buNone/>
              <a:defRPr sz="3600" b="1">
                <a:solidFill>
                  <a:schemeClr val="dk1"/>
                </a:solidFill>
                <a:latin typeface="Arial"/>
                <a:ea typeface="Arial"/>
                <a:cs typeface="Arial"/>
                <a:sym typeface="Arial"/>
              </a:defRPr>
            </a:lvl9pPr>
          </a:lstStyle>
          <a:p>
            <a:endParaRPr/>
          </a:p>
        </p:txBody>
      </p:sp>
      <p:sp>
        <p:nvSpPr>
          <p:cNvPr id="13" name="Google Shape;13;p3"/>
          <p:cNvSpPr txBox="1">
            <a:spLocks noGrp="1"/>
          </p:cNvSpPr>
          <p:nvPr>
            <p:ph type="body" idx="1"/>
          </p:nvPr>
        </p:nvSpPr>
        <p:spPr>
          <a:xfrm>
            <a:off x="457200" y="1600200"/>
            <a:ext cx="8229600" cy="4967700"/>
          </a:xfrm>
          <a:prstGeom prst="rect">
            <a:avLst/>
          </a:prstGeom>
          <a:noFill/>
          <a:ln>
            <a:noFill/>
          </a:ln>
        </p:spPr>
        <p:txBody>
          <a:bodyPr spcFirstLastPara="1" wrap="square" lIns="91425" tIns="91425" rIns="91425" bIns="91425" anchor="t" anchorCtr="0"/>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4"/>
        <p:cNvGrpSpPr/>
        <p:nvPr/>
      </p:nvGrpSpPr>
      <p:grpSpPr>
        <a:xfrm>
          <a:off x="0" y="0"/>
          <a:ext cx="0" cy="0"/>
          <a:chOff x="0" y="0"/>
          <a:chExt cx="0" cy="0"/>
        </a:xfrm>
      </p:grpSpPr>
      <p:sp>
        <p:nvSpPr>
          <p:cNvPr id="15" name="Google Shape;15;p4"/>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lstStyle>
            <a:lvl1pPr lvl="0" algn="l" rtl="0">
              <a:spcBef>
                <a:spcPts val="0"/>
              </a:spcBef>
              <a:spcAft>
                <a:spcPts val="0"/>
              </a:spcAft>
              <a:buSzPts val="3600"/>
              <a:buFont typeface="Arial"/>
              <a:buNone/>
              <a:defRPr sz="3600" b="1">
                <a:solidFill>
                  <a:schemeClr val="dk1"/>
                </a:solidFill>
                <a:latin typeface="Arial"/>
                <a:ea typeface="Arial"/>
                <a:cs typeface="Arial"/>
                <a:sym typeface="Arial"/>
              </a:defRPr>
            </a:lvl1pPr>
            <a:lvl2pPr lvl="1" algn="l" rtl="0">
              <a:spcBef>
                <a:spcPts val="0"/>
              </a:spcBef>
              <a:spcAft>
                <a:spcPts val="0"/>
              </a:spcAft>
              <a:buSzPts val="3600"/>
              <a:buFont typeface="Arial"/>
              <a:buNone/>
              <a:defRPr sz="3600" b="1">
                <a:solidFill>
                  <a:schemeClr val="dk1"/>
                </a:solidFill>
                <a:latin typeface="Arial"/>
                <a:ea typeface="Arial"/>
                <a:cs typeface="Arial"/>
                <a:sym typeface="Arial"/>
              </a:defRPr>
            </a:lvl2pPr>
            <a:lvl3pPr lvl="2" algn="l" rtl="0">
              <a:spcBef>
                <a:spcPts val="0"/>
              </a:spcBef>
              <a:spcAft>
                <a:spcPts val="0"/>
              </a:spcAft>
              <a:buSzPts val="3600"/>
              <a:buFont typeface="Arial"/>
              <a:buNone/>
              <a:defRPr sz="3600" b="1">
                <a:solidFill>
                  <a:schemeClr val="dk1"/>
                </a:solidFill>
                <a:latin typeface="Arial"/>
                <a:ea typeface="Arial"/>
                <a:cs typeface="Arial"/>
                <a:sym typeface="Arial"/>
              </a:defRPr>
            </a:lvl3pPr>
            <a:lvl4pPr lvl="3" algn="l" rtl="0">
              <a:spcBef>
                <a:spcPts val="0"/>
              </a:spcBef>
              <a:spcAft>
                <a:spcPts val="0"/>
              </a:spcAft>
              <a:buSzPts val="3600"/>
              <a:buFont typeface="Arial"/>
              <a:buNone/>
              <a:defRPr sz="3600" b="1">
                <a:solidFill>
                  <a:schemeClr val="dk1"/>
                </a:solidFill>
                <a:latin typeface="Arial"/>
                <a:ea typeface="Arial"/>
                <a:cs typeface="Arial"/>
                <a:sym typeface="Arial"/>
              </a:defRPr>
            </a:lvl4pPr>
            <a:lvl5pPr lvl="4" algn="l" rtl="0">
              <a:spcBef>
                <a:spcPts val="0"/>
              </a:spcBef>
              <a:spcAft>
                <a:spcPts val="0"/>
              </a:spcAft>
              <a:buSzPts val="3600"/>
              <a:buFont typeface="Arial"/>
              <a:buNone/>
              <a:defRPr sz="3600" b="1">
                <a:solidFill>
                  <a:schemeClr val="dk1"/>
                </a:solidFill>
                <a:latin typeface="Arial"/>
                <a:ea typeface="Arial"/>
                <a:cs typeface="Arial"/>
                <a:sym typeface="Arial"/>
              </a:defRPr>
            </a:lvl5pPr>
            <a:lvl6pPr lvl="5" algn="l" rtl="0">
              <a:spcBef>
                <a:spcPts val="0"/>
              </a:spcBef>
              <a:spcAft>
                <a:spcPts val="0"/>
              </a:spcAft>
              <a:buSzPts val="3600"/>
              <a:buFont typeface="Arial"/>
              <a:buNone/>
              <a:defRPr sz="3600" b="1">
                <a:solidFill>
                  <a:schemeClr val="dk1"/>
                </a:solidFill>
                <a:latin typeface="Arial"/>
                <a:ea typeface="Arial"/>
                <a:cs typeface="Arial"/>
                <a:sym typeface="Arial"/>
              </a:defRPr>
            </a:lvl6pPr>
            <a:lvl7pPr lvl="6" algn="l" rtl="0">
              <a:spcBef>
                <a:spcPts val="0"/>
              </a:spcBef>
              <a:spcAft>
                <a:spcPts val="0"/>
              </a:spcAft>
              <a:buSzPts val="3600"/>
              <a:buFont typeface="Arial"/>
              <a:buNone/>
              <a:defRPr sz="3600" b="1">
                <a:solidFill>
                  <a:schemeClr val="dk1"/>
                </a:solidFill>
                <a:latin typeface="Arial"/>
                <a:ea typeface="Arial"/>
                <a:cs typeface="Arial"/>
                <a:sym typeface="Arial"/>
              </a:defRPr>
            </a:lvl7pPr>
            <a:lvl8pPr lvl="7" algn="l" rtl="0">
              <a:spcBef>
                <a:spcPts val="0"/>
              </a:spcBef>
              <a:spcAft>
                <a:spcPts val="0"/>
              </a:spcAft>
              <a:buSzPts val="3600"/>
              <a:buFont typeface="Arial"/>
              <a:buNone/>
              <a:defRPr sz="3600" b="1">
                <a:solidFill>
                  <a:schemeClr val="dk1"/>
                </a:solidFill>
                <a:latin typeface="Arial"/>
                <a:ea typeface="Arial"/>
                <a:cs typeface="Arial"/>
                <a:sym typeface="Arial"/>
              </a:defRPr>
            </a:lvl8pPr>
            <a:lvl9pPr lvl="8" algn="l" rtl="0">
              <a:spcBef>
                <a:spcPts val="0"/>
              </a:spcBef>
              <a:spcAft>
                <a:spcPts val="0"/>
              </a:spcAft>
              <a:buSzPts val="3600"/>
              <a:buFont typeface="Arial"/>
              <a:buNone/>
              <a:defRPr sz="3600" b="1">
                <a:solidFill>
                  <a:schemeClr val="dk1"/>
                </a:solidFill>
                <a:latin typeface="Arial"/>
                <a:ea typeface="Arial"/>
                <a:cs typeface="Arial"/>
                <a:sym typeface="Arial"/>
              </a:defRPr>
            </a:lvl9pPr>
          </a:lstStyle>
          <a:p>
            <a:endParaRPr/>
          </a:p>
        </p:txBody>
      </p:sp>
      <p:sp>
        <p:nvSpPr>
          <p:cNvPr id="16" name="Google Shape;16;p4"/>
          <p:cNvSpPr txBox="1">
            <a:spLocks noGrp="1"/>
          </p:cNvSpPr>
          <p:nvPr>
            <p:ph type="body" idx="1"/>
          </p:nvPr>
        </p:nvSpPr>
        <p:spPr>
          <a:xfrm>
            <a:off x="457200" y="1600200"/>
            <a:ext cx="3994500" cy="4967700"/>
          </a:xfrm>
          <a:prstGeom prst="rect">
            <a:avLst/>
          </a:prstGeom>
          <a:noFill/>
          <a:ln>
            <a:noFill/>
          </a:ln>
        </p:spPr>
        <p:txBody>
          <a:bodyPr spcFirstLastPara="1" wrap="square" lIns="91425" tIns="91425" rIns="91425" bIns="91425" anchor="t" anchorCtr="0"/>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17" name="Google Shape;17;p4"/>
          <p:cNvSpPr txBox="1">
            <a:spLocks noGrp="1"/>
          </p:cNvSpPr>
          <p:nvPr>
            <p:ph type="body" idx="2"/>
          </p:nvPr>
        </p:nvSpPr>
        <p:spPr>
          <a:xfrm>
            <a:off x="4692274" y="1600200"/>
            <a:ext cx="3994500" cy="4967700"/>
          </a:xfrm>
          <a:prstGeom prst="rect">
            <a:avLst/>
          </a:prstGeom>
          <a:noFill/>
          <a:ln>
            <a:noFill/>
          </a:ln>
        </p:spPr>
        <p:txBody>
          <a:bodyPr spcFirstLastPara="1" wrap="square" lIns="91425" tIns="91425" rIns="91425" bIns="91425" anchor="t" anchorCtr="0"/>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lstStyle>
            <a:lvl1pPr lvl="0" algn="l" rtl="0">
              <a:spcBef>
                <a:spcPts val="0"/>
              </a:spcBef>
              <a:spcAft>
                <a:spcPts val="0"/>
              </a:spcAft>
              <a:buSzPts val="3600"/>
              <a:buFont typeface="Arial"/>
              <a:buNone/>
              <a:defRPr sz="3600" b="1">
                <a:solidFill>
                  <a:schemeClr val="dk1"/>
                </a:solidFill>
                <a:latin typeface="Arial"/>
                <a:ea typeface="Arial"/>
                <a:cs typeface="Arial"/>
                <a:sym typeface="Arial"/>
              </a:defRPr>
            </a:lvl1pPr>
            <a:lvl2pPr lvl="1" algn="l" rtl="0">
              <a:spcBef>
                <a:spcPts val="0"/>
              </a:spcBef>
              <a:spcAft>
                <a:spcPts val="0"/>
              </a:spcAft>
              <a:buSzPts val="3600"/>
              <a:buFont typeface="Arial"/>
              <a:buNone/>
              <a:defRPr sz="3600" b="1">
                <a:solidFill>
                  <a:schemeClr val="dk1"/>
                </a:solidFill>
                <a:latin typeface="Arial"/>
                <a:ea typeface="Arial"/>
                <a:cs typeface="Arial"/>
                <a:sym typeface="Arial"/>
              </a:defRPr>
            </a:lvl2pPr>
            <a:lvl3pPr lvl="2" algn="l" rtl="0">
              <a:spcBef>
                <a:spcPts val="0"/>
              </a:spcBef>
              <a:spcAft>
                <a:spcPts val="0"/>
              </a:spcAft>
              <a:buSzPts val="3600"/>
              <a:buFont typeface="Arial"/>
              <a:buNone/>
              <a:defRPr sz="3600" b="1">
                <a:solidFill>
                  <a:schemeClr val="dk1"/>
                </a:solidFill>
                <a:latin typeface="Arial"/>
                <a:ea typeface="Arial"/>
                <a:cs typeface="Arial"/>
                <a:sym typeface="Arial"/>
              </a:defRPr>
            </a:lvl3pPr>
            <a:lvl4pPr lvl="3" algn="l" rtl="0">
              <a:spcBef>
                <a:spcPts val="0"/>
              </a:spcBef>
              <a:spcAft>
                <a:spcPts val="0"/>
              </a:spcAft>
              <a:buSzPts val="3600"/>
              <a:buFont typeface="Arial"/>
              <a:buNone/>
              <a:defRPr sz="3600" b="1">
                <a:solidFill>
                  <a:schemeClr val="dk1"/>
                </a:solidFill>
                <a:latin typeface="Arial"/>
                <a:ea typeface="Arial"/>
                <a:cs typeface="Arial"/>
                <a:sym typeface="Arial"/>
              </a:defRPr>
            </a:lvl4pPr>
            <a:lvl5pPr lvl="4" algn="l" rtl="0">
              <a:spcBef>
                <a:spcPts val="0"/>
              </a:spcBef>
              <a:spcAft>
                <a:spcPts val="0"/>
              </a:spcAft>
              <a:buSzPts val="3600"/>
              <a:buFont typeface="Arial"/>
              <a:buNone/>
              <a:defRPr sz="3600" b="1">
                <a:solidFill>
                  <a:schemeClr val="dk1"/>
                </a:solidFill>
                <a:latin typeface="Arial"/>
                <a:ea typeface="Arial"/>
                <a:cs typeface="Arial"/>
                <a:sym typeface="Arial"/>
              </a:defRPr>
            </a:lvl5pPr>
            <a:lvl6pPr lvl="5" algn="l" rtl="0">
              <a:spcBef>
                <a:spcPts val="0"/>
              </a:spcBef>
              <a:spcAft>
                <a:spcPts val="0"/>
              </a:spcAft>
              <a:buSzPts val="3600"/>
              <a:buFont typeface="Arial"/>
              <a:buNone/>
              <a:defRPr sz="3600" b="1">
                <a:solidFill>
                  <a:schemeClr val="dk1"/>
                </a:solidFill>
                <a:latin typeface="Arial"/>
                <a:ea typeface="Arial"/>
                <a:cs typeface="Arial"/>
                <a:sym typeface="Arial"/>
              </a:defRPr>
            </a:lvl6pPr>
            <a:lvl7pPr lvl="6" algn="l" rtl="0">
              <a:spcBef>
                <a:spcPts val="0"/>
              </a:spcBef>
              <a:spcAft>
                <a:spcPts val="0"/>
              </a:spcAft>
              <a:buSzPts val="3600"/>
              <a:buFont typeface="Arial"/>
              <a:buNone/>
              <a:defRPr sz="3600" b="1">
                <a:solidFill>
                  <a:schemeClr val="dk1"/>
                </a:solidFill>
                <a:latin typeface="Arial"/>
                <a:ea typeface="Arial"/>
                <a:cs typeface="Arial"/>
                <a:sym typeface="Arial"/>
              </a:defRPr>
            </a:lvl7pPr>
            <a:lvl8pPr lvl="7" algn="l" rtl="0">
              <a:spcBef>
                <a:spcPts val="0"/>
              </a:spcBef>
              <a:spcAft>
                <a:spcPts val="0"/>
              </a:spcAft>
              <a:buSzPts val="3600"/>
              <a:buFont typeface="Arial"/>
              <a:buNone/>
              <a:defRPr sz="3600" b="1">
                <a:solidFill>
                  <a:schemeClr val="dk1"/>
                </a:solidFill>
                <a:latin typeface="Arial"/>
                <a:ea typeface="Arial"/>
                <a:cs typeface="Arial"/>
                <a:sym typeface="Arial"/>
              </a:defRPr>
            </a:lvl8pPr>
            <a:lvl9pPr lvl="8" algn="l" rtl="0">
              <a:spcBef>
                <a:spcPts val="0"/>
              </a:spcBef>
              <a:spcAft>
                <a:spcPts val="0"/>
              </a:spcAft>
              <a:buSzPts val="36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0"/>
        <p:cNvGrpSpPr/>
        <p:nvPr/>
      </p:nvGrpSpPr>
      <p:grpSpPr>
        <a:xfrm>
          <a:off x="0" y="0"/>
          <a:ext cx="0" cy="0"/>
          <a:chOff x="0" y="0"/>
          <a:chExt cx="0" cy="0"/>
        </a:xfrm>
      </p:grpSpPr>
      <p:sp>
        <p:nvSpPr>
          <p:cNvPr id="21" name="Google Shape;21;p6"/>
          <p:cNvSpPr txBox="1">
            <a:spLocks noGrp="1"/>
          </p:cNvSpPr>
          <p:nvPr>
            <p:ph type="body" idx="1"/>
          </p:nvPr>
        </p:nvSpPr>
        <p:spPr>
          <a:xfrm>
            <a:off x="457200" y="5875079"/>
            <a:ext cx="8229600" cy="692700"/>
          </a:xfrm>
          <a:prstGeom prst="rect">
            <a:avLst/>
          </a:prstGeom>
          <a:noFill/>
          <a:ln>
            <a:noFill/>
          </a:ln>
        </p:spPr>
        <p:txBody>
          <a:bodyPr spcFirstLastPara="1" wrap="square" lIns="91425" tIns="91425" rIns="91425" bIns="91425" anchor="t" anchorCtr="0"/>
          <a:lstStyle>
            <a:lvl1pPr marL="457200" lvl="0" indent="-342900" algn="ctr" rtl="0">
              <a:lnSpc>
                <a:spcPct val="100000"/>
              </a:lnSpc>
              <a:spcBef>
                <a:spcPts val="0"/>
              </a:spcBef>
              <a:spcAft>
                <a:spcPts val="0"/>
              </a:spcAft>
              <a:buClr>
                <a:schemeClr val="dk1"/>
              </a:buClr>
              <a:buSzPts val="1800"/>
              <a:buFont typeface="Arial"/>
              <a:buChar char="●"/>
              <a:defRPr sz="1800">
                <a:solidFill>
                  <a:schemeClr val="dk1"/>
                </a:solidFill>
              </a:defRPr>
            </a:lvl1pPr>
            <a:lvl2pPr marL="914400" lvl="1" indent="-342900" algn="ctr" rtl="0">
              <a:lnSpc>
                <a:spcPct val="100000"/>
              </a:lnSpc>
              <a:spcBef>
                <a:spcPts val="0"/>
              </a:spcBef>
              <a:spcAft>
                <a:spcPts val="0"/>
              </a:spcAft>
              <a:buClr>
                <a:schemeClr val="dk1"/>
              </a:buClr>
              <a:buSzPts val="1800"/>
              <a:buFont typeface="Arial"/>
              <a:buChar char="○"/>
              <a:defRPr sz="1800">
                <a:solidFill>
                  <a:schemeClr val="dk1"/>
                </a:solidFill>
              </a:defRPr>
            </a:lvl2pPr>
            <a:lvl3pPr marL="1371600" lvl="2" indent="-342900" algn="ctr" rtl="0">
              <a:lnSpc>
                <a:spcPct val="100000"/>
              </a:lnSpc>
              <a:spcBef>
                <a:spcPts val="0"/>
              </a:spcBef>
              <a:spcAft>
                <a:spcPts val="0"/>
              </a:spcAft>
              <a:buClr>
                <a:schemeClr val="dk1"/>
              </a:buClr>
              <a:buSzPts val="1800"/>
              <a:buFont typeface="Arial"/>
              <a:buChar char="■"/>
              <a:defRPr sz="1800">
                <a:solidFill>
                  <a:schemeClr val="dk1"/>
                </a:solidFill>
              </a:defRPr>
            </a:lvl3pPr>
            <a:lvl4pPr marL="1828800" lvl="3" indent="-342900" algn="ctr" rtl="0">
              <a:lnSpc>
                <a:spcPct val="100000"/>
              </a:lnSpc>
              <a:spcBef>
                <a:spcPts val="0"/>
              </a:spcBef>
              <a:spcAft>
                <a:spcPts val="0"/>
              </a:spcAft>
              <a:buClr>
                <a:schemeClr val="dk1"/>
              </a:buClr>
              <a:buSzPts val="1800"/>
              <a:buFont typeface="Arial"/>
              <a:buChar char="●"/>
              <a:defRPr sz="1800">
                <a:solidFill>
                  <a:schemeClr val="dk1"/>
                </a:solidFill>
              </a:defRPr>
            </a:lvl4pPr>
            <a:lvl5pPr marL="2286000" lvl="4" indent="-342900" algn="ctr" rtl="0">
              <a:lnSpc>
                <a:spcPct val="100000"/>
              </a:lnSpc>
              <a:spcBef>
                <a:spcPts val="0"/>
              </a:spcBef>
              <a:spcAft>
                <a:spcPts val="0"/>
              </a:spcAft>
              <a:buClr>
                <a:schemeClr val="dk1"/>
              </a:buClr>
              <a:buSzPts val="1800"/>
              <a:buFont typeface="Arial"/>
              <a:buChar char="○"/>
              <a:defRPr sz="1800">
                <a:solidFill>
                  <a:schemeClr val="dk1"/>
                </a:solidFill>
              </a:defRPr>
            </a:lvl5pPr>
            <a:lvl6pPr marL="2743200" lvl="5" indent="-342900" algn="ctr" rtl="0">
              <a:lnSpc>
                <a:spcPct val="100000"/>
              </a:lnSpc>
              <a:spcBef>
                <a:spcPts val="0"/>
              </a:spcBef>
              <a:spcAft>
                <a:spcPts val="0"/>
              </a:spcAft>
              <a:buClr>
                <a:schemeClr val="dk1"/>
              </a:buClr>
              <a:buSzPts val="1800"/>
              <a:buFont typeface="Arial"/>
              <a:buChar char="■"/>
              <a:defRPr sz="1800">
                <a:solidFill>
                  <a:schemeClr val="dk1"/>
                </a:solidFill>
              </a:defRPr>
            </a:lvl6pPr>
            <a:lvl7pPr marL="3200400" lvl="6" indent="-342900" algn="ctr" rtl="0">
              <a:lnSpc>
                <a:spcPct val="100000"/>
              </a:lnSpc>
              <a:spcBef>
                <a:spcPts val="0"/>
              </a:spcBef>
              <a:spcAft>
                <a:spcPts val="0"/>
              </a:spcAft>
              <a:buClr>
                <a:schemeClr val="dk1"/>
              </a:buClr>
              <a:buSzPts val="1800"/>
              <a:buFont typeface="Arial"/>
              <a:buChar char="●"/>
              <a:defRPr sz="1800">
                <a:solidFill>
                  <a:schemeClr val="dk1"/>
                </a:solidFill>
              </a:defRPr>
            </a:lvl7pPr>
            <a:lvl8pPr marL="3657600" lvl="7" indent="-342900" algn="ctr" rtl="0">
              <a:lnSpc>
                <a:spcPct val="100000"/>
              </a:lnSpc>
              <a:spcBef>
                <a:spcPts val="0"/>
              </a:spcBef>
              <a:spcAft>
                <a:spcPts val="0"/>
              </a:spcAft>
              <a:buClr>
                <a:schemeClr val="dk1"/>
              </a:buClr>
              <a:buSzPts val="1800"/>
              <a:buFont typeface="Arial"/>
              <a:buChar char="○"/>
              <a:defRPr sz="1800">
                <a:solidFill>
                  <a:schemeClr val="dk1"/>
                </a:solidFill>
              </a:defRPr>
            </a:lvl8pPr>
            <a:lvl9pPr marL="4114800" lvl="8" indent="-342900" algn="ctr" rtl="0">
              <a:lnSpc>
                <a:spcPct val="100000"/>
              </a:lnSpc>
              <a:spcBef>
                <a:spcPts val="0"/>
              </a:spcBef>
              <a:spcAft>
                <a:spcPts val="0"/>
              </a:spcAft>
              <a:buClr>
                <a:schemeClr val="dk1"/>
              </a:buClr>
              <a:buSzPts val="1800"/>
              <a:buFont typeface="Arial"/>
              <a:buChar char="■"/>
              <a:defRPr sz="1800">
                <a:solidFill>
                  <a:schemeClr val="dk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30000">
              <a:schemeClr val="lt1"/>
            </a:gs>
            <a:gs pos="100000">
              <a:schemeClr val="lt2"/>
            </a:gs>
          </a:gsLst>
          <a:path path="circle">
            <a:fillToRect l="50000" t="50000" r="50000" b="50000"/>
          </a:path>
          <a:tileRect/>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lstStyle>
            <a:lvl1pPr lvl="0"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1pPr>
            <a:lvl2pPr lvl="1"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2pPr>
            <a:lvl3pPr lvl="2"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lvl="3"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4pPr>
            <a:lvl5pPr lvl="4"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5pPr>
            <a:lvl6pPr lvl="5"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6pPr>
            <a:lvl7pPr lvl="6"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7pPr>
            <a:lvl8pPr lvl="7"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8pPr>
            <a:lvl9pPr lvl="8"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57200" y="1600200"/>
            <a:ext cx="8229600" cy="4967700"/>
          </a:xfrm>
          <a:prstGeom prst="rect">
            <a:avLst/>
          </a:prstGeom>
          <a:noFill/>
          <a:ln>
            <a:noFill/>
          </a:ln>
        </p:spPr>
        <p:txBody>
          <a:bodyPr spcFirstLastPara="1" wrap="square" lIns="91425" tIns="91425" rIns="91425" bIns="91425" anchor="t" anchorCtr="0"/>
          <a:lstStyle>
            <a:lvl1pPr marL="457200" lvl="0" indent="-419100" algn="l" rtl="0">
              <a:spcBef>
                <a:spcPts val="600"/>
              </a:spcBef>
              <a:spcAft>
                <a:spcPts val="0"/>
              </a:spcAft>
              <a:buClr>
                <a:srgbClr val="000000"/>
              </a:buClr>
              <a:buSzPts val="3000"/>
              <a:buFont typeface="Arial"/>
              <a:buChar char="●"/>
              <a:defRPr sz="3000" b="0" i="0" u="none" strike="noStrike" cap="none">
                <a:solidFill>
                  <a:srgbClr val="000000"/>
                </a:solidFill>
                <a:latin typeface="Arial"/>
                <a:ea typeface="Arial"/>
                <a:cs typeface="Arial"/>
                <a:sym typeface="Arial"/>
              </a:defRPr>
            </a:lvl1pPr>
            <a:lvl2pPr marL="914400" lvl="1" indent="-381000" algn="l" rtl="0">
              <a:spcBef>
                <a:spcPts val="0"/>
              </a:spcBef>
              <a:spcAft>
                <a:spcPts val="0"/>
              </a:spcAft>
              <a:buClr>
                <a:srgbClr val="000000"/>
              </a:buClr>
              <a:buSzPts val="2400"/>
              <a:buFont typeface="Arial"/>
              <a:buChar char="○"/>
              <a:defRPr sz="2400" b="0" i="0" u="none" strike="noStrike" cap="none">
                <a:solidFill>
                  <a:srgbClr val="000000"/>
                </a:solidFill>
                <a:latin typeface="Arial"/>
                <a:ea typeface="Arial"/>
                <a:cs typeface="Arial"/>
                <a:sym typeface="Arial"/>
              </a:defRPr>
            </a:lvl2pPr>
            <a:lvl3pPr marL="1371600" lvl="2" indent="-381000" algn="l" rtl="0">
              <a:spcBef>
                <a:spcPts val="0"/>
              </a:spcBef>
              <a:spcAft>
                <a:spcPts val="0"/>
              </a:spcAft>
              <a:buClr>
                <a:srgbClr val="000000"/>
              </a:buClr>
              <a:buSzPts val="2400"/>
              <a:buFont typeface="Arial"/>
              <a:buChar char="■"/>
              <a:defRPr sz="2400" b="0" i="0" u="none" strike="noStrike" cap="none">
                <a:solidFill>
                  <a:srgbClr val="000000"/>
                </a:solidFill>
                <a:latin typeface="Arial"/>
                <a:ea typeface="Arial"/>
                <a:cs typeface="Arial"/>
                <a:sym typeface="Arial"/>
              </a:defRPr>
            </a:lvl3pPr>
            <a:lvl4pPr marL="1828800" lvl="3" indent="-342900" algn="l" rtl="0">
              <a:spcBef>
                <a:spcPts val="0"/>
              </a:spcBef>
              <a:spcAft>
                <a:spcPts val="0"/>
              </a:spcAft>
              <a:buClr>
                <a:srgbClr val="000000"/>
              </a:buClr>
              <a:buSzPts val="1800"/>
              <a:buFont typeface="Arial"/>
              <a:buChar char="●"/>
              <a:defRPr sz="1800" b="0" i="0" u="none" strike="noStrike" cap="none">
                <a:solidFill>
                  <a:srgbClr val="000000"/>
                </a:solidFill>
                <a:latin typeface="Arial"/>
                <a:ea typeface="Arial"/>
                <a:cs typeface="Arial"/>
                <a:sym typeface="Arial"/>
              </a:defRPr>
            </a:lvl4pPr>
            <a:lvl5pPr marL="2286000" lvl="4" indent="-342900" algn="l" rtl="0">
              <a:spcBef>
                <a:spcPts val="0"/>
              </a:spcBef>
              <a:spcAft>
                <a:spcPts val="0"/>
              </a:spcAft>
              <a:buClr>
                <a:srgbClr val="000000"/>
              </a:buClr>
              <a:buSzPts val="1800"/>
              <a:buFont typeface="Arial"/>
              <a:buChar char="○"/>
              <a:defRPr sz="1800" b="0" i="0" u="none" strike="noStrike" cap="none">
                <a:solidFill>
                  <a:srgbClr val="000000"/>
                </a:solidFill>
                <a:latin typeface="Arial"/>
                <a:ea typeface="Arial"/>
                <a:cs typeface="Arial"/>
                <a:sym typeface="Arial"/>
              </a:defRPr>
            </a:lvl5pPr>
            <a:lvl6pPr marL="2743200" lvl="5" indent="-342900" algn="l" rtl="0">
              <a:spcBef>
                <a:spcPts val="0"/>
              </a:spcBef>
              <a:spcAft>
                <a:spcPts val="0"/>
              </a:spcAft>
              <a:buClr>
                <a:srgbClr val="000000"/>
              </a:buClr>
              <a:buSzPts val="1800"/>
              <a:buFont typeface="Arial"/>
              <a:buChar char="■"/>
              <a:defRPr sz="1800" b="0" i="0" u="none" strike="noStrike" cap="none">
                <a:solidFill>
                  <a:srgbClr val="000000"/>
                </a:solidFill>
                <a:latin typeface="Arial"/>
                <a:ea typeface="Arial"/>
                <a:cs typeface="Arial"/>
                <a:sym typeface="Arial"/>
              </a:defRPr>
            </a:lvl6pPr>
            <a:lvl7pPr marL="3200400" lvl="6" indent="-342900" algn="l" rtl="0">
              <a:spcBef>
                <a:spcPts val="0"/>
              </a:spcBef>
              <a:spcAft>
                <a:spcPts val="0"/>
              </a:spcAft>
              <a:buClr>
                <a:srgbClr val="000000"/>
              </a:buClr>
              <a:buSzPts val="1800"/>
              <a:buFont typeface="Arial"/>
              <a:buChar char="●"/>
              <a:defRPr sz="1800" b="0" i="0" u="none" strike="noStrike" cap="none">
                <a:solidFill>
                  <a:srgbClr val="000000"/>
                </a:solidFill>
                <a:latin typeface="Arial"/>
                <a:ea typeface="Arial"/>
                <a:cs typeface="Arial"/>
                <a:sym typeface="Arial"/>
              </a:defRPr>
            </a:lvl7pPr>
            <a:lvl8pPr marL="3657600" lvl="7" indent="-342900" algn="l" rtl="0">
              <a:spcBef>
                <a:spcPts val="0"/>
              </a:spcBef>
              <a:spcAft>
                <a:spcPts val="0"/>
              </a:spcAft>
              <a:buClr>
                <a:srgbClr val="000000"/>
              </a:buClr>
              <a:buSzPts val="1800"/>
              <a:buFont typeface="Arial"/>
              <a:buChar char="○"/>
              <a:defRPr sz="1800" b="0" i="0" u="none" strike="noStrike" cap="none">
                <a:solidFill>
                  <a:srgbClr val="000000"/>
                </a:solidFill>
                <a:latin typeface="Arial"/>
                <a:ea typeface="Arial"/>
                <a:cs typeface="Arial"/>
                <a:sym typeface="Arial"/>
              </a:defRPr>
            </a:lvl8pPr>
            <a:lvl9pPr marL="4114800" lvl="8" indent="-342900" algn="l" rtl="0">
              <a:spcBef>
                <a:spcPts val="0"/>
              </a:spcBef>
              <a:spcAft>
                <a:spcPts val="0"/>
              </a:spcAft>
              <a:buClr>
                <a:srgbClr val="000000"/>
              </a:buClr>
              <a:buSzPts val="1800"/>
              <a:buFont typeface="Arial"/>
              <a:buChar char="■"/>
              <a:defRPr sz="18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6"/>
        <p:cNvGrpSpPr/>
        <p:nvPr/>
      </p:nvGrpSpPr>
      <p:grpSpPr>
        <a:xfrm>
          <a:off x="0" y="0"/>
          <a:ext cx="0" cy="0"/>
          <a:chOff x="0" y="0"/>
          <a:chExt cx="0" cy="0"/>
        </a:xfrm>
      </p:grpSpPr>
      <p:sp>
        <p:nvSpPr>
          <p:cNvPr id="27" name="Google Shape;27;p8"/>
          <p:cNvSpPr txBox="1">
            <a:spLocks noGrp="1"/>
          </p:cNvSpPr>
          <p:nvPr>
            <p:ph type="ctrTitle"/>
          </p:nvPr>
        </p:nvSpPr>
        <p:spPr>
          <a:xfrm>
            <a:off x="685800" y="2111123"/>
            <a:ext cx="7772400" cy="1546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solidFill>
                  <a:srgbClr val="412F5D"/>
                </a:solidFill>
              </a:rPr>
              <a:t>Δομή Απασχόλησης &amp; Σταδιοδρομίας Δ.Π.Θ.</a:t>
            </a:r>
            <a:endParaRPr>
              <a:solidFill>
                <a:srgbClr val="412F5D"/>
              </a:solidFill>
            </a:endParaRPr>
          </a:p>
        </p:txBody>
      </p:sp>
      <p:sp>
        <p:nvSpPr>
          <p:cNvPr id="28" name="Google Shape;28;p8"/>
          <p:cNvSpPr/>
          <p:nvPr/>
        </p:nvSpPr>
        <p:spPr>
          <a:xfrm>
            <a:off x="-6" y="3736500"/>
            <a:ext cx="9155700" cy="858600"/>
          </a:xfrm>
          <a:prstGeom prst="rect">
            <a:avLst/>
          </a:prstGeom>
          <a:solidFill>
            <a:srgbClr val="412F5D"/>
          </a:solidFill>
          <a:ln w="19050" cap="flat" cmpd="sng">
            <a:solidFill>
              <a:srgbClr val="412F5D"/>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FF"/>
                </a:solidFill>
                <a:latin typeface="Georgia"/>
                <a:ea typeface="Georgia"/>
                <a:cs typeface="Georgia"/>
                <a:sym typeface="Georgia"/>
              </a:rPr>
              <a:t>site: dasta.duth.gr</a:t>
            </a:r>
            <a:endParaRPr sz="1800">
              <a:solidFill>
                <a:srgbClr val="FFFFFF"/>
              </a:solidFill>
              <a:latin typeface="Georgia"/>
              <a:ea typeface="Georgia"/>
              <a:cs typeface="Georgia"/>
              <a:sym typeface="Georgia"/>
            </a:endParaRPr>
          </a:p>
          <a:p>
            <a:pPr marL="0" lvl="0" indent="0" algn="ctr" rtl="0">
              <a:spcBef>
                <a:spcPts val="0"/>
              </a:spcBef>
              <a:spcAft>
                <a:spcPts val="0"/>
              </a:spcAft>
              <a:buNone/>
            </a:pPr>
            <a:r>
              <a:rPr lang="en" sz="1800">
                <a:solidFill>
                  <a:srgbClr val="FFFFFF"/>
                </a:solidFill>
                <a:latin typeface="Georgia"/>
                <a:ea typeface="Georgia"/>
                <a:cs typeface="Georgia"/>
                <a:sym typeface="Georgia"/>
              </a:rPr>
              <a:t>email: dasta@duth.gr</a:t>
            </a:r>
            <a:endParaRPr sz="1800">
              <a:solidFill>
                <a:srgbClr val="FFFFFF"/>
              </a:solidFill>
              <a:latin typeface="Georgia"/>
              <a:ea typeface="Georgia"/>
              <a:cs typeface="Georgia"/>
              <a:sym typeface="Georgi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8"/>
          <p:cNvSpPr/>
          <p:nvPr/>
        </p:nvSpPr>
        <p:spPr>
          <a:xfrm>
            <a:off x="-6" y="25638"/>
            <a:ext cx="9155700" cy="1520100"/>
          </a:xfrm>
          <a:prstGeom prst="rect">
            <a:avLst/>
          </a:prstGeom>
          <a:solidFill>
            <a:srgbClr val="412F5D"/>
          </a:solidFill>
          <a:ln w="19050" cap="flat" cmpd="sng">
            <a:solidFill>
              <a:srgbClr val="412F5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8"/>
          <p:cNvSpPr txBox="1">
            <a:spLocks noGrp="1"/>
          </p:cNvSpPr>
          <p:nvPr>
            <p:ph type="title"/>
          </p:nvPr>
        </p:nvSpPr>
        <p:spPr>
          <a:xfrm>
            <a:off x="919360" y="274638"/>
            <a:ext cx="7767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solidFill>
                  <a:srgbClr val="EFEFEF"/>
                </a:solidFill>
                <a:latin typeface="Georgia"/>
                <a:ea typeface="Georgia"/>
                <a:cs typeface="Georgia"/>
                <a:sym typeface="Georgia"/>
              </a:rPr>
              <a:t>Γραφείο Διασύνδεσης</a:t>
            </a:r>
            <a:endParaRPr>
              <a:solidFill>
                <a:srgbClr val="EFEFEF"/>
              </a:solidFill>
              <a:latin typeface="Georgia"/>
              <a:ea typeface="Georgia"/>
              <a:cs typeface="Georgia"/>
              <a:sym typeface="Georgia"/>
            </a:endParaRPr>
          </a:p>
        </p:txBody>
      </p:sp>
      <p:sp>
        <p:nvSpPr>
          <p:cNvPr id="144" name="Google Shape;144;p18"/>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b="1" dirty="0">
                <a:solidFill>
                  <a:srgbClr val="A01043"/>
                </a:solidFill>
                <a:latin typeface="Georgia"/>
                <a:ea typeface="Georgia"/>
                <a:cs typeface="Georgia"/>
                <a:sym typeface="Georgia"/>
              </a:rPr>
              <a:t>Απασχόληση</a:t>
            </a:r>
            <a:r>
              <a:rPr lang="en" dirty="0">
                <a:solidFill>
                  <a:srgbClr val="412F5D"/>
                </a:solidFill>
                <a:latin typeface="Georgia"/>
                <a:ea typeface="Georgia"/>
                <a:cs typeface="Georgia"/>
                <a:sym typeface="Georgia"/>
              </a:rPr>
              <a:t> </a:t>
            </a:r>
            <a:endParaRPr dirty="0">
              <a:solidFill>
                <a:srgbClr val="412F5D"/>
              </a:solidFill>
              <a:latin typeface="Georgia"/>
              <a:ea typeface="Georgia"/>
              <a:cs typeface="Georgia"/>
              <a:sym typeface="Georgia"/>
            </a:endParaRPr>
          </a:p>
          <a:p>
            <a:pPr marL="0" lvl="0" indent="0" algn="l" rtl="0">
              <a:lnSpc>
                <a:spcPct val="115000"/>
              </a:lnSpc>
              <a:spcBef>
                <a:spcPts val="0"/>
              </a:spcBef>
              <a:spcAft>
                <a:spcPts val="0"/>
              </a:spcAft>
              <a:buNone/>
            </a:pP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 Θέσεις Εργασίας στο Δημόσιο (Τακτικό, Εποχικό, Μερικής Απασχόλησης, Συμβάσεις Έργου)</a:t>
            </a:r>
            <a:endParaRPr sz="1800" dirty="0">
              <a:solidFill>
                <a:srgbClr val="412F5D"/>
              </a:solidFill>
              <a:latin typeface="Georgia"/>
              <a:ea typeface="Georgia"/>
              <a:cs typeface="Georgia"/>
              <a:sym typeface="Georgia"/>
            </a:endParaRPr>
          </a:p>
          <a:p>
            <a:pPr lvl="0" indent="-342900">
              <a:lnSpc>
                <a:spcPct val="115000"/>
              </a:lnSpc>
              <a:spcBef>
                <a:spcPts val="0"/>
              </a:spcBef>
              <a:buClr>
                <a:srgbClr val="412F5D"/>
              </a:buClr>
              <a:buSzPts val="1800"/>
            </a:pPr>
            <a:r>
              <a:rPr lang="en" sz="1800" dirty="0">
                <a:solidFill>
                  <a:srgbClr val="412F5D"/>
                </a:solidFill>
                <a:latin typeface="Georgia"/>
                <a:ea typeface="Georgia"/>
                <a:cs typeface="Georgia"/>
                <a:sym typeface="Georgia"/>
              </a:rPr>
              <a:t> Θέσεις Εργασίας στον Ιδιωτικό Τομέα (</a:t>
            </a:r>
            <a:r>
              <a:rPr lang="en" sz="1800" dirty="0">
                <a:solidFill>
                  <a:srgbClr val="412F5D"/>
                </a:solidFill>
                <a:latin typeface="Georgia"/>
                <a:ea typeface="Georgia"/>
                <a:cs typeface="Georgia"/>
                <a:sym typeface="Georgia"/>
              </a:rPr>
              <a:t>Ελλάδα, Κύπρος , Εξωτερικό)</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 Θέσεις Εργασίας σε Φορείς</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 Θέσεις Εργασίας στο Ε.Σ.Υ.</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 Θέσεις Εργασίας στο Δ.Π.Θ.</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 Θέσεις Εργασίας σε Διεθνείς Οργανισμούς</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 Θέσεις Εργασίας </a:t>
            </a:r>
            <a:r>
              <a:rPr lang="el-GR" sz="1800" dirty="0" smtClean="0">
                <a:solidFill>
                  <a:srgbClr val="412F5D"/>
                </a:solidFill>
                <a:latin typeface="Georgia"/>
                <a:ea typeface="Georgia"/>
                <a:cs typeface="Georgia"/>
                <a:sym typeface="Georgia"/>
              </a:rPr>
              <a:t>σε </a:t>
            </a:r>
            <a:r>
              <a:rPr lang="en" sz="1800" dirty="0" smtClean="0">
                <a:solidFill>
                  <a:srgbClr val="412F5D"/>
                </a:solidFill>
                <a:latin typeface="Georgia"/>
                <a:ea typeface="Georgia"/>
                <a:cs typeface="Georgia"/>
                <a:sym typeface="Georgia"/>
              </a:rPr>
              <a:t>Φορείς </a:t>
            </a:r>
            <a:r>
              <a:rPr lang="en" sz="1800" dirty="0">
                <a:solidFill>
                  <a:srgbClr val="412F5D"/>
                </a:solidFill>
                <a:latin typeface="Georgia"/>
                <a:ea typeface="Georgia"/>
                <a:cs typeface="Georgia"/>
                <a:sym typeface="Georgia"/>
              </a:rPr>
              <a:t>Ευρωπαϊκής Ένωσης</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 </a:t>
            </a:r>
            <a:r>
              <a:rPr lang="el-GR" sz="1800" dirty="0" smtClean="0">
                <a:solidFill>
                  <a:srgbClr val="412F5D"/>
                </a:solidFill>
                <a:latin typeface="Georgia"/>
                <a:ea typeface="Georgia"/>
                <a:cs typeface="Georgia"/>
                <a:sym typeface="Georgia"/>
              </a:rPr>
              <a:t>Θέσεις Εργασίας σε Μη Κερδοσκοπικούς Οργανισμούς</a:t>
            </a:r>
            <a:endParaRPr sz="1800" dirty="0">
              <a:solidFill>
                <a:srgbClr val="412F5D"/>
              </a:solidFill>
            </a:endParaRPr>
          </a:p>
        </p:txBody>
      </p:sp>
      <p:sp>
        <p:nvSpPr>
          <p:cNvPr id="145" name="Google Shape;145;p18"/>
          <p:cNvSpPr/>
          <p:nvPr/>
        </p:nvSpPr>
        <p:spPr>
          <a:xfrm>
            <a:off x="0" y="6589178"/>
            <a:ext cx="9154500" cy="268800"/>
          </a:xfrm>
          <a:prstGeom prst="rect">
            <a:avLst/>
          </a:prstGeom>
          <a:solidFill>
            <a:srgbClr val="A01043"/>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46" name="Google Shape;146;p18"/>
          <p:cNvPicPr preferRelativeResize="0"/>
          <p:nvPr/>
        </p:nvPicPr>
        <p:blipFill>
          <a:blip r:embed="rId3">
            <a:alphaModFix/>
          </a:blip>
          <a:stretch>
            <a:fillRect/>
          </a:stretch>
        </p:blipFill>
        <p:spPr>
          <a:xfrm>
            <a:off x="76200" y="133350"/>
            <a:ext cx="704850" cy="7048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9"/>
          <p:cNvSpPr/>
          <p:nvPr/>
        </p:nvSpPr>
        <p:spPr>
          <a:xfrm>
            <a:off x="-6" y="25638"/>
            <a:ext cx="9155700" cy="1520100"/>
          </a:xfrm>
          <a:prstGeom prst="rect">
            <a:avLst/>
          </a:prstGeom>
          <a:solidFill>
            <a:srgbClr val="412F5D"/>
          </a:solidFill>
          <a:ln w="19050" cap="flat" cmpd="sng">
            <a:solidFill>
              <a:srgbClr val="412F5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9"/>
          <p:cNvSpPr txBox="1">
            <a:spLocks noGrp="1"/>
          </p:cNvSpPr>
          <p:nvPr>
            <p:ph type="title"/>
          </p:nvPr>
        </p:nvSpPr>
        <p:spPr>
          <a:xfrm>
            <a:off x="919360" y="274638"/>
            <a:ext cx="7767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solidFill>
                  <a:srgbClr val="EFEFEF"/>
                </a:solidFill>
                <a:latin typeface="Georgia"/>
                <a:ea typeface="Georgia"/>
                <a:cs typeface="Georgia"/>
                <a:sym typeface="Georgia"/>
              </a:rPr>
              <a:t>Γραφείο Διασύνδεσης</a:t>
            </a:r>
            <a:endParaRPr>
              <a:solidFill>
                <a:srgbClr val="EFEFEF"/>
              </a:solidFill>
              <a:latin typeface="Georgia"/>
              <a:ea typeface="Georgia"/>
              <a:cs typeface="Georgia"/>
              <a:sym typeface="Georgia"/>
            </a:endParaRPr>
          </a:p>
        </p:txBody>
      </p:sp>
      <p:sp>
        <p:nvSpPr>
          <p:cNvPr id="153" name="Google Shape;153;p19"/>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b="1" dirty="0">
                <a:solidFill>
                  <a:srgbClr val="A01043"/>
                </a:solidFill>
                <a:latin typeface="Georgia"/>
                <a:ea typeface="Georgia"/>
                <a:cs typeface="Georgia"/>
                <a:sym typeface="Georgia"/>
              </a:rPr>
              <a:t>Επιπλέον</a:t>
            </a:r>
            <a:r>
              <a:rPr lang="en" dirty="0">
                <a:solidFill>
                  <a:srgbClr val="A01043"/>
                </a:solidFill>
                <a:latin typeface="Georgia"/>
                <a:ea typeface="Georgia"/>
                <a:cs typeface="Georgia"/>
                <a:sym typeface="Georgia"/>
              </a:rPr>
              <a:t> </a:t>
            </a:r>
            <a:endParaRPr dirty="0">
              <a:solidFill>
                <a:srgbClr val="A01043"/>
              </a:solidFill>
              <a:latin typeface="Georgia"/>
              <a:ea typeface="Georgia"/>
              <a:cs typeface="Georgia"/>
              <a:sym typeface="Georgia"/>
            </a:endParaRPr>
          </a:p>
          <a:p>
            <a:pPr marL="0" lvl="0" indent="0" algn="l" rtl="0">
              <a:lnSpc>
                <a:spcPct val="115000"/>
              </a:lnSpc>
              <a:spcBef>
                <a:spcPts val="0"/>
              </a:spcBef>
              <a:spcAft>
                <a:spcPts val="0"/>
              </a:spcAft>
              <a:buNone/>
            </a:pPr>
            <a:endParaRPr sz="1800" dirty="0">
              <a:solidFill>
                <a:srgbClr val="412F5D"/>
              </a:solidFill>
            </a:endParaRPr>
          </a:p>
          <a:p>
            <a:pPr marL="0" lvl="0" indent="0" algn="l" rtl="0">
              <a:lnSpc>
                <a:spcPct val="115000"/>
              </a:lnSpc>
              <a:spcBef>
                <a:spcPts val="0"/>
              </a:spcBef>
              <a:spcAft>
                <a:spcPts val="0"/>
              </a:spcAft>
              <a:buNone/>
            </a:pPr>
            <a:r>
              <a:rPr lang="en" sz="1800" b="1" dirty="0">
                <a:solidFill>
                  <a:srgbClr val="412F5D"/>
                </a:solidFill>
                <a:latin typeface="Georgia"/>
                <a:ea typeface="Georgia"/>
                <a:cs typeface="Georgia"/>
                <a:sym typeface="Georgia"/>
              </a:rPr>
              <a:t>Ο δικτυακός τόπος του Γραφείου Διασύνδεσης Δ.Π.Θ. περιέχει επιπλέον άρθρα που αφορούν:</a:t>
            </a:r>
            <a:endParaRPr sz="1800" b="1" dirty="0">
              <a:solidFill>
                <a:srgbClr val="412F5D"/>
              </a:solidFill>
              <a:latin typeface="Georgia"/>
              <a:ea typeface="Georgia"/>
              <a:cs typeface="Georgia"/>
              <a:sym typeface="Georgia"/>
            </a:endParaRPr>
          </a:p>
          <a:p>
            <a:pPr marL="0" lvl="0" indent="0" algn="l" rtl="0">
              <a:lnSpc>
                <a:spcPct val="115000"/>
              </a:lnSpc>
              <a:spcBef>
                <a:spcPts val="0"/>
              </a:spcBef>
              <a:spcAft>
                <a:spcPts val="0"/>
              </a:spcAft>
              <a:buNone/>
            </a:pPr>
            <a:endParaRPr sz="800" b="1"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Ειδήσεις</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Εκδηλώσεις</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Νομοθεσία</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Επαγγελματικά Δικαιώματα</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Ενδιαφέροντα Άρθρα</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Ερευνητικά Προγράμματα</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Δελτία Τύπου Φορέων</a:t>
            </a:r>
            <a:endParaRPr sz="1800" dirty="0">
              <a:solidFill>
                <a:srgbClr val="412F5D"/>
              </a:solidFill>
            </a:endParaRPr>
          </a:p>
        </p:txBody>
      </p:sp>
      <p:sp>
        <p:nvSpPr>
          <p:cNvPr id="154" name="Google Shape;154;p19"/>
          <p:cNvSpPr/>
          <p:nvPr/>
        </p:nvSpPr>
        <p:spPr>
          <a:xfrm>
            <a:off x="0" y="6589178"/>
            <a:ext cx="9154500" cy="268800"/>
          </a:xfrm>
          <a:prstGeom prst="rect">
            <a:avLst/>
          </a:prstGeom>
          <a:solidFill>
            <a:srgbClr val="A01043"/>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55" name="Google Shape;155;p19"/>
          <p:cNvPicPr preferRelativeResize="0"/>
          <p:nvPr/>
        </p:nvPicPr>
        <p:blipFill>
          <a:blip r:embed="rId3">
            <a:alphaModFix/>
          </a:blip>
          <a:stretch>
            <a:fillRect/>
          </a:stretch>
        </p:blipFill>
        <p:spPr>
          <a:xfrm>
            <a:off x="76200" y="133350"/>
            <a:ext cx="704850" cy="7048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0"/>
          <p:cNvSpPr/>
          <p:nvPr/>
        </p:nvSpPr>
        <p:spPr>
          <a:xfrm>
            <a:off x="-6" y="25638"/>
            <a:ext cx="9155700" cy="1520100"/>
          </a:xfrm>
          <a:prstGeom prst="rect">
            <a:avLst/>
          </a:prstGeom>
          <a:solidFill>
            <a:srgbClr val="412F5D"/>
          </a:solidFill>
          <a:ln w="19050" cap="flat" cmpd="sng">
            <a:solidFill>
              <a:srgbClr val="412F5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20"/>
          <p:cNvSpPr txBox="1">
            <a:spLocks noGrp="1"/>
          </p:cNvSpPr>
          <p:nvPr>
            <p:ph type="title"/>
          </p:nvPr>
        </p:nvSpPr>
        <p:spPr>
          <a:xfrm>
            <a:off x="919360" y="274638"/>
            <a:ext cx="7767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solidFill>
                  <a:srgbClr val="EFEFEF"/>
                </a:solidFill>
                <a:latin typeface="Georgia"/>
                <a:ea typeface="Georgia"/>
                <a:cs typeface="Georgia"/>
                <a:sym typeface="Georgia"/>
              </a:rPr>
              <a:t>Γραφείο Διασύνδεσης</a:t>
            </a:r>
            <a:endParaRPr>
              <a:solidFill>
                <a:srgbClr val="EFEFEF"/>
              </a:solidFill>
              <a:latin typeface="Georgia"/>
              <a:ea typeface="Georgia"/>
              <a:cs typeface="Georgia"/>
              <a:sym typeface="Georgia"/>
            </a:endParaRPr>
          </a:p>
        </p:txBody>
      </p:sp>
      <p:sp>
        <p:nvSpPr>
          <p:cNvPr id="162" name="Google Shape;162;p20"/>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b="1" dirty="0">
                <a:solidFill>
                  <a:srgbClr val="A01043"/>
                </a:solidFill>
                <a:latin typeface="Georgia"/>
                <a:ea typeface="Georgia"/>
                <a:cs typeface="Georgia"/>
                <a:sym typeface="Georgia"/>
              </a:rPr>
              <a:t>Συμβουλευτική</a:t>
            </a:r>
            <a:r>
              <a:rPr lang="en" dirty="0">
                <a:solidFill>
                  <a:srgbClr val="412F5D"/>
                </a:solidFill>
                <a:latin typeface="Georgia"/>
                <a:ea typeface="Georgia"/>
                <a:cs typeface="Georgia"/>
                <a:sym typeface="Georgia"/>
              </a:rPr>
              <a:t> </a:t>
            </a:r>
            <a:endParaRPr dirty="0">
              <a:solidFill>
                <a:srgbClr val="412F5D"/>
              </a:solidFill>
              <a:latin typeface="Georgia"/>
              <a:ea typeface="Georgia"/>
              <a:cs typeface="Georgia"/>
              <a:sym typeface="Georgia"/>
            </a:endParaRPr>
          </a:p>
          <a:p>
            <a:pPr marL="0" lvl="0" indent="2349500" algn="l" rtl="0">
              <a:lnSpc>
                <a:spcPct val="115000"/>
              </a:lnSpc>
              <a:spcBef>
                <a:spcPts val="0"/>
              </a:spcBef>
              <a:spcAft>
                <a:spcPts val="0"/>
              </a:spcAft>
              <a:buNone/>
            </a:pPr>
            <a:endParaRPr sz="1800" dirty="0">
              <a:solidFill>
                <a:srgbClr val="412F5D"/>
              </a:solidFill>
              <a:latin typeface="Georgia"/>
              <a:ea typeface="Georgia"/>
              <a:cs typeface="Georgia"/>
              <a:sym typeface="Georgia"/>
            </a:endParaRPr>
          </a:p>
          <a:p>
            <a:pPr marL="0" lvl="0" indent="0" algn="l" rtl="0">
              <a:lnSpc>
                <a:spcPct val="115000"/>
              </a:lnSpc>
              <a:spcBef>
                <a:spcPts val="0"/>
              </a:spcBef>
              <a:spcAft>
                <a:spcPts val="0"/>
              </a:spcAft>
              <a:buNone/>
            </a:pPr>
            <a:r>
              <a:rPr lang="en" sz="1800" b="1" dirty="0">
                <a:solidFill>
                  <a:srgbClr val="412F5D"/>
                </a:solidFill>
                <a:latin typeface="Georgia"/>
                <a:ea typeface="Georgia"/>
                <a:cs typeface="Georgia"/>
                <a:sym typeface="Georgia"/>
              </a:rPr>
              <a:t>Άρθρα στο δικτυακό τόπο σε θέματα:</a:t>
            </a:r>
            <a:endParaRPr sz="1800" b="1"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Επαγγελματικής Ανάπτυξης</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Ψυχολογίας</a:t>
            </a:r>
            <a:endParaRPr sz="1800" dirty="0">
              <a:solidFill>
                <a:srgbClr val="412F5D"/>
              </a:solidFill>
              <a:latin typeface="Georgia"/>
              <a:ea typeface="Georgia"/>
              <a:cs typeface="Georgia"/>
              <a:sym typeface="Georgia"/>
            </a:endParaRPr>
          </a:p>
          <a:p>
            <a:pPr marL="0" lvl="0" indent="2349500" algn="l" rtl="0">
              <a:lnSpc>
                <a:spcPct val="115000"/>
              </a:lnSpc>
              <a:spcBef>
                <a:spcPts val="0"/>
              </a:spcBef>
              <a:spcAft>
                <a:spcPts val="0"/>
              </a:spcAft>
              <a:buNone/>
            </a:pPr>
            <a:endParaRPr sz="1800" dirty="0">
              <a:solidFill>
                <a:srgbClr val="412F5D"/>
              </a:solidFill>
              <a:latin typeface="Georgia"/>
              <a:ea typeface="Georgia"/>
              <a:cs typeface="Georgia"/>
              <a:sym typeface="Georgia"/>
            </a:endParaRPr>
          </a:p>
          <a:p>
            <a:pPr marL="0" lvl="0" indent="0" algn="l" rtl="0">
              <a:lnSpc>
                <a:spcPct val="115000"/>
              </a:lnSpc>
              <a:spcBef>
                <a:spcPts val="0"/>
              </a:spcBef>
              <a:spcAft>
                <a:spcPts val="0"/>
              </a:spcAft>
              <a:buNone/>
            </a:pPr>
            <a:r>
              <a:rPr lang="en" sz="1800" b="1" dirty="0">
                <a:solidFill>
                  <a:srgbClr val="412F5D"/>
                </a:solidFill>
                <a:latin typeface="Georgia"/>
                <a:ea typeface="Georgia"/>
                <a:cs typeface="Georgia"/>
                <a:sym typeface="Georgia"/>
              </a:rPr>
              <a:t>Οδηγοί που αφορούν:</a:t>
            </a:r>
            <a:endParaRPr sz="1800" b="1"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Επαγγελματική Συμβουλευτική για Νέους &amp; Νέες</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Συμβουλευτική στον Τομέα της Επιχειρηματικότητας</a:t>
            </a:r>
            <a:endParaRPr sz="1800" dirty="0">
              <a:solidFill>
                <a:srgbClr val="412F5D"/>
              </a:solidFill>
            </a:endParaRPr>
          </a:p>
        </p:txBody>
      </p:sp>
      <p:sp>
        <p:nvSpPr>
          <p:cNvPr id="163" name="Google Shape;163;p20"/>
          <p:cNvSpPr/>
          <p:nvPr/>
        </p:nvSpPr>
        <p:spPr>
          <a:xfrm>
            <a:off x="0" y="6589178"/>
            <a:ext cx="9154500" cy="268800"/>
          </a:xfrm>
          <a:prstGeom prst="rect">
            <a:avLst/>
          </a:prstGeom>
          <a:solidFill>
            <a:srgbClr val="A01043"/>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64" name="Google Shape;164;p20"/>
          <p:cNvPicPr preferRelativeResize="0"/>
          <p:nvPr/>
        </p:nvPicPr>
        <p:blipFill>
          <a:blip r:embed="rId3">
            <a:alphaModFix/>
          </a:blip>
          <a:stretch>
            <a:fillRect/>
          </a:stretch>
        </p:blipFill>
        <p:spPr>
          <a:xfrm>
            <a:off x="76200" y="133350"/>
            <a:ext cx="704850" cy="7048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4"/>
          <p:cNvSpPr txBox="1">
            <a:spLocks noGrp="1"/>
          </p:cNvSpPr>
          <p:nvPr>
            <p:ph type="ctrTitle"/>
          </p:nvPr>
        </p:nvSpPr>
        <p:spPr>
          <a:xfrm>
            <a:off x="685800" y="2111123"/>
            <a:ext cx="7772400" cy="1546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solidFill>
                  <a:srgbClr val="412F5D"/>
                </a:solidFill>
              </a:rPr>
              <a:t>Μονάδα Καινοτομίας &amp; Επιχειρηματικότητας Δ.Π.Θ.</a:t>
            </a:r>
            <a:endParaRPr>
              <a:solidFill>
                <a:srgbClr val="412F5D"/>
              </a:solidFill>
            </a:endParaRPr>
          </a:p>
        </p:txBody>
      </p:sp>
      <p:sp>
        <p:nvSpPr>
          <p:cNvPr id="194" name="Google Shape;194;p24"/>
          <p:cNvSpPr/>
          <p:nvPr/>
        </p:nvSpPr>
        <p:spPr>
          <a:xfrm>
            <a:off x="-6" y="3736500"/>
            <a:ext cx="9155700" cy="858600"/>
          </a:xfrm>
          <a:prstGeom prst="rect">
            <a:avLst/>
          </a:prstGeom>
          <a:solidFill>
            <a:srgbClr val="412F5D"/>
          </a:solidFill>
          <a:ln w="19050" cap="flat" cmpd="sng">
            <a:solidFill>
              <a:srgbClr val="412F5D"/>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endParaRPr sz="1800" b="1">
              <a:solidFill>
                <a:schemeClr val="lt1"/>
              </a:solidFill>
            </a:endParaRPr>
          </a:p>
          <a:p>
            <a:pPr marL="2743200" lvl="0" indent="457200" algn="l" rtl="0">
              <a:lnSpc>
                <a:spcPct val="115000"/>
              </a:lnSpc>
              <a:spcBef>
                <a:spcPts val="0"/>
              </a:spcBef>
              <a:spcAft>
                <a:spcPts val="0"/>
              </a:spcAft>
              <a:buNone/>
            </a:pPr>
            <a:r>
              <a:rPr lang="en" sz="1800">
                <a:solidFill>
                  <a:schemeClr val="lt1"/>
                </a:solidFill>
                <a:latin typeface="Georgia"/>
                <a:ea typeface="Georgia"/>
                <a:cs typeface="Georgia"/>
                <a:sym typeface="Georgia"/>
              </a:rPr>
              <a:t>site: http://epixeireite.duth.gr </a:t>
            </a:r>
            <a:endParaRPr sz="1800">
              <a:solidFill>
                <a:schemeClr val="lt1"/>
              </a:solidFill>
              <a:latin typeface="Georgia"/>
              <a:ea typeface="Georgia"/>
              <a:cs typeface="Georgia"/>
              <a:sym typeface="Georgia"/>
            </a:endParaRPr>
          </a:p>
          <a:p>
            <a:pPr marL="2743200" lvl="0" indent="457200" algn="l" rtl="0">
              <a:lnSpc>
                <a:spcPct val="115000"/>
              </a:lnSpc>
              <a:spcBef>
                <a:spcPts val="0"/>
              </a:spcBef>
              <a:spcAft>
                <a:spcPts val="0"/>
              </a:spcAft>
              <a:buNone/>
            </a:pPr>
            <a:r>
              <a:rPr lang="en" sz="1800">
                <a:solidFill>
                  <a:schemeClr val="lt1"/>
                </a:solidFill>
                <a:latin typeface="Georgia"/>
                <a:ea typeface="Georgia"/>
                <a:cs typeface="Georgia"/>
                <a:sym typeface="Georgia"/>
              </a:rPr>
              <a:t>email: epixeireite@duth.gr</a:t>
            </a:r>
            <a:endParaRPr sz="1800">
              <a:solidFill>
                <a:schemeClr val="lt1"/>
              </a:solidFill>
              <a:latin typeface="Georgia"/>
              <a:ea typeface="Georgia"/>
              <a:cs typeface="Georgia"/>
              <a:sym typeface="Georgia"/>
            </a:endParaRPr>
          </a:p>
          <a:p>
            <a:pPr marL="2743200" lvl="0" indent="457200" algn="l" rtl="0">
              <a:lnSpc>
                <a:spcPct val="115000"/>
              </a:lnSpc>
              <a:spcBef>
                <a:spcPts val="0"/>
              </a:spcBef>
              <a:spcAft>
                <a:spcPts val="0"/>
              </a:spcAft>
              <a:buNone/>
            </a:pPr>
            <a:endParaRPr sz="1800">
              <a:solidFill>
                <a:srgbClr val="FFFFFF"/>
              </a:solidFill>
              <a:latin typeface="Georgia"/>
              <a:ea typeface="Georgia"/>
              <a:cs typeface="Georgia"/>
              <a:sym typeface="Georgi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26"/>
          <p:cNvSpPr/>
          <p:nvPr/>
        </p:nvSpPr>
        <p:spPr>
          <a:xfrm>
            <a:off x="-6" y="25638"/>
            <a:ext cx="9155700" cy="1520100"/>
          </a:xfrm>
          <a:prstGeom prst="rect">
            <a:avLst/>
          </a:prstGeom>
          <a:solidFill>
            <a:srgbClr val="412F5D"/>
          </a:solidFill>
          <a:ln w="19050" cap="flat" cmpd="sng">
            <a:solidFill>
              <a:srgbClr val="412F5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26"/>
          <p:cNvSpPr txBox="1">
            <a:spLocks noGrp="1"/>
          </p:cNvSpPr>
          <p:nvPr>
            <p:ph type="title"/>
          </p:nvPr>
        </p:nvSpPr>
        <p:spPr>
          <a:xfrm>
            <a:off x="919360" y="274638"/>
            <a:ext cx="7767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solidFill>
                  <a:srgbClr val="EFEFEF"/>
                </a:solidFill>
                <a:latin typeface="Georgia"/>
                <a:ea typeface="Georgia"/>
                <a:cs typeface="Georgia"/>
                <a:sym typeface="Georgia"/>
              </a:rPr>
              <a:t>Μονάδα Καινοτομίας &amp; Επιχειρηματικόητας</a:t>
            </a:r>
            <a:endParaRPr>
              <a:solidFill>
                <a:srgbClr val="EFEFEF"/>
              </a:solidFill>
              <a:latin typeface="Georgia"/>
              <a:ea typeface="Georgia"/>
              <a:cs typeface="Georgia"/>
              <a:sym typeface="Georgia"/>
            </a:endParaRPr>
          </a:p>
        </p:txBody>
      </p:sp>
      <p:sp>
        <p:nvSpPr>
          <p:cNvPr id="211" name="Google Shape;211;p26"/>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b="1" dirty="0">
                <a:solidFill>
                  <a:srgbClr val="A01043"/>
                </a:solidFill>
                <a:latin typeface="Georgia"/>
                <a:ea typeface="Georgia"/>
                <a:cs typeface="Georgia"/>
                <a:sym typeface="Georgia"/>
              </a:rPr>
              <a:t>Υποστηρίζει:</a:t>
            </a:r>
            <a:endParaRPr b="1" dirty="0">
              <a:solidFill>
                <a:srgbClr val="A01043"/>
              </a:solidFill>
              <a:latin typeface="Georgia"/>
              <a:ea typeface="Georgia"/>
              <a:cs typeface="Georgia"/>
              <a:sym typeface="Georgia"/>
            </a:endParaRPr>
          </a:p>
          <a:p>
            <a:pPr marL="0" lvl="0" indent="0" algn="l" rtl="0">
              <a:lnSpc>
                <a:spcPct val="115000"/>
              </a:lnSpc>
              <a:spcBef>
                <a:spcPts val="0"/>
              </a:spcBef>
              <a:spcAft>
                <a:spcPts val="0"/>
              </a:spcAft>
              <a:buNone/>
            </a:pPr>
            <a:endParaRPr dirty="0">
              <a:solidFill>
                <a:srgbClr val="412F5D"/>
              </a:solidFill>
            </a:endParaRPr>
          </a:p>
        </p:txBody>
      </p:sp>
      <p:sp>
        <p:nvSpPr>
          <p:cNvPr id="212" name="Google Shape;212;p26"/>
          <p:cNvSpPr/>
          <p:nvPr/>
        </p:nvSpPr>
        <p:spPr>
          <a:xfrm>
            <a:off x="0" y="6589178"/>
            <a:ext cx="9154500" cy="268800"/>
          </a:xfrm>
          <a:prstGeom prst="rect">
            <a:avLst/>
          </a:prstGeom>
          <a:solidFill>
            <a:srgbClr val="A01043"/>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13" name="Google Shape;213;p26"/>
          <p:cNvPicPr preferRelativeResize="0"/>
          <p:nvPr/>
        </p:nvPicPr>
        <p:blipFill>
          <a:blip r:embed="rId3">
            <a:alphaModFix/>
          </a:blip>
          <a:stretch>
            <a:fillRect/>
          </a:stretch>
        </p:blipFill>
        <p:spPr>
          <a:xfrm>
            <a:off x="76200" y="133350"/>
            <a:ext cx="704850" cy="704850"/>
          </a:xfrm>
          <a:prstGeom prst="rect">
            <a:avLst/>
          </a:prstGeom>
          <a:noFill/>
          <a:ln>
            <a:noFill/>
          </a:ln>
        </p:spPr>
      </p:pic>
      <p:sp>
        <p:nvSpPr>
          <p:cNvPr id="214" name="Google Shape;214;p26"/>
          <p:cNvSpPr txBox="1"/>
          <p:nvPr/>
        </p:nvSpPr>
        <p:spPr>
          <a:xfrm>
            <a:off x="535566" y="2390510"/>
            <a:ext cx="3723000" cy="3683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6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Την παραγωγή εκπαιδευτικού υλικού</a:t>
            </a:r>
            <a:endParaRPr sz="600" dirty="0">
              <a:solidFill>
                <a:srgbClr val="412F5D"/>
              </a:solidFill>
              <a:latin typeface="Georgia"/>
              <a:ea typeface="Georgia"/>
              <a:cs typeface="Georgia"/>
              <a:sym typeface="Georgia"/>
            </a:endParaRPr>
          </a:p>
          <a:p>
            <a:pPr marL="0" lvl="0" indent="0" algn="l" rtl="0">
              <a:lnSpc>
                <a:spcPct val="115000"/>
              </a:lnSpc>
              <a:spcBef>
                <a:spcPts val="0"/>
              </a:spcBef>
              <a:spcAft>
                <a:spcPts val="0"/>
              </a:spcAft>
              <a:buNone/>
            </a:pPr>
            <a:endParaRPr sz="6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Τη διοργάνωση επισκέψεων σε παραγωγικούς φορείς</a:t>
            </a:r>
            <a:endParaRPr sz="600" dirty="0">
              <a:solidFill>
                <a:srgbClr val="412F5D"/>
              </a:solidFill>
              <a:latin typeface="Georgia"/>
              <a:ea typeface="Georgia"/>
              <a:cs typeface="Georgia"/>
              <a:sym typeface="Georgia"/>
            </a:endParaRPr>
          </a:p>
          <a:p>
            <a:pPr marL="0" lvl="0" indent="0" algn="l" rtl="0">
              <a:lnSpc>
                <a:spcPct val="115000"/>
              </a:lnSpc>
              <a:spcBef>
                <a:spcPts val="0"/>
              </a:spcBef>
              <a:spcAft>
                <a:spcPts val="0"/>
              </a:spcAft>
              <a:buNone/>
            </a:pPr>
            <a:endParaRPr sz="6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Τη διεξαγωγή σεμιναρίων</a:t>
            </a:r>
            <a:endParaRPr sz="1800" dirty="0">
              <a:solidFill>
                <a:srgbClr val="412F5D"/>
              </a:solidFill>
              <a:latin typeface="Georgia"/>
              <a:ea typeface="Georgia"/>
              <a:cs typeface="Georgia"/>
              <a:sym typeface="Georgia"/>
            </a:endParaRPr>
          </a:p>
        </p:txBody>
      </p:sp>
      <p:sp>
        <p:nvSpPr>
          <p:cNvPr id="215" name="Google Shape;215;p26"/>
          <p:cNvSpPr txBox="1"/>
          <p:nvPr/>
        </p:nvSpPr>
        <p:spPr>
          <a:xfrm>
            <a:off x="4580691" y="2390510"/>
            <a:ext cx="3723000" cy="36837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Clr>
                <a:srgbClr val="412F5D"/>
              </a:buClr>
              <a:buSzPts val="1800"/>
              <a:buChar char="●"/>
            </a:pPr>
            <a:r>
              <a:rPr lang="en" sz="1800">
                <a:solidFill>
                  <a:srgbClr val="412F5D"/>
                </a:solidFill>
                <a:latin typeface="Georgia"/>
                <a:ea typeface="Georgia"/>
                <a:cs typeface="Georgia"/>
                <a:sym typeface="Georgia"/>
              </a:rPr>
              <a:t>Την προβολή καλών πρακτικών επιχειρηματικής δραστηριότητας</a:t>
            </a:r>
            <a:endParaRPr sz="600">
              <a:solidFill>
                <a:srgbClr val="412F5D"/>
              </a:solidFill>
              <a:latin typeface="Georgia"/>
              <a:ea typeface="Georgia"/>
              <a:cs typeface="Georgia"/>
              <a:sym typeface="Georgia"/>
            </a:endParaRPr>
          </a:p>
          <a:p>
            <a:pPr marL="0" lvl="0" indent="0" algn="l" rtl="0">
              <a:lnSpc>
                <a:spcPct val="115000"/>
              </a:lnSpc>
              <a:spcBef>
                <a:spcPts val="0"/>
              </a:spcBef>
              <a:spcAft>
                <a:spcPts val="0"/>
              </a:spcAft>
              <a:buNone/>
            </a:pPr>
            <a:endParaRPr sz="60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a:solidFill>
                  <a:srgbClr val="412F5D"/>
                </a:solidFill>
                <a:latin typeface="Georgia"/>
                <a:ea typeface="Georgia"/>
                <a:cs typeface="Georgia"/>
                <a:sym typeface="Georgia"/>
              </a:rPr>
              <a:t>Τη διοργάνωση εκδηλώσεων ειδικής θεματολογίας</a:t>
            </a:r>
            <a:endParaRPr sz="600">
              <a:solidFill>
                <a:srgbClr val="412F5D"/>
              </a:solidFill>
              <a:latin typeface="Georgia"/>
              <a:ea typeface="Georgia"/>
              <a:cs typeface="Georgia"/>
              <a:sym typeface="Georgia"/>
            </a:endParaRPr>
          </a:p>
          <a:p>
            <a:pPr marL="0" lvl="0" indent="0" algn="l" rtl="0">
              <a:lnSpc>
                <a:spcPct val="115000"/>
              </a:lnSpc>
              <a:spcBef>
                <a:spcPts val="0"/>
              </a:spcBef>
              <a:spcAft>
                <a:spcPts val="0"/>
              </a:spcAft>
              <a:buNone/>
            </a:pPr>
            <a:endParaRPr sz="60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a:solidFill>
                  <a:srgbClr val="412F5D"/>
                </a:solidFill>
                <a:latin typeface="Georgia"/>
                <a:ea typeface="Georgia"/>
                <a:cs typeface="Georgia"/>
                <a:sym typeface="Georgia"/>
              </a:rPr>
              <a:t>Τις υπηρεσίες συμβουλευτικής (mentoring)</a:t>
            </a:r>
            <a:endParaRPr sz="600">
              <a:solidFill>
                <a:srgbClr val="412F5D"/>
              </a:solidFill>
              <a:latin typeface="Georgia"/>
              <a:ea typeface="Georgia"/>
              <a:cs typeface="Georgia"/>
              <a:sym typeface="Georgia"/>
            </a:endParaRPr>
          </a:p>
          <a:p>
            <a:pPr marL="0" lvl="0" indent="0" algn="l" rtl="0">
              <a:lnSpc>
                <a:spcPct val="115000"/>
              </a:lnSpc>
              <a:spcBef>
                <a:spcPts val="0"/>
              </a:spcBef>
              <a:spcAft>
                <a:spcPts val="0"/>
              </a:spcAft>
              <a:buNone/>
            </a:pPr>
            <a:endParaRPr sz="60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a:solidFill>
                  <a:srgbClr val="412F5D"/>
                </a:solidFill>
                <a:latin typeface="Georgia"/>
                <a:ea typeface="Georgia"/>
                <a:cs typeface="Georgia"/>
                <a:sym typeface="Georgia"/>
              </a:rPr>
              <a:t>Την ενημέρωση σχετικά με ευκαιρίες χρηματοδότησης</a:t>
            </a:r>
            <a:endParaRPr sz="1800">
              <a:solidFill>
                <a:srgbClr val="412F5D"/>
              </a:solidFill>
              <a:latin typeface="Georgia"/>
              <a:ea typeface="Georgia"/>
              <a:cs typeface="Georgia"/>
              <a:sym typeface="Georgi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27"/>
          <p:cNvSpPr/>
          <p:nvPr/>
        </p:nvSpPr>
        <p:spPr>
          <a:xfrm>
            <a:off x="-6" y="25638"/>
            <a:ext cx="9155700" cy="1520100"/>
          </a:xfrm>
          <a:prstGeom prst="rect">
            <a:avLst/>
          </a:prstGeom>
          <a:solidFill>
            <a:srgbClr val="412F5D"/>
          </a:solidFill>
          <a:ln w="19050" cap="flat" cmpd="sng">
            <a:solidFill>
              <a:srgbClr val="412F5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27"/>
          <p:cNvSpPr txBox="1">
            <a:spLocks noGrp="1"/>
          </p:cNvSpPr>
          <p:nvPr>
            <p:ph type="title"/>
          </p:nvPr>
        </p:nvSpPr>
        <p:spPr>
          <a:xfrm>
            <a:off x="919360" y="274638"/>
            <a:ext cx="7767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solidFill>
                  <a:srgbClr val="EFEFEF"/>
                </a:solidFill>
                <a:latin typeface="Georgia"/>
                <a:ea typeface="Georgia"/>
                <a:cs typeface="Georgia"/>
                <a:sym typeface="Georgia"/>
              </a:rPr>
              <a:t>Μονάδα Καινοτομίας &amp; Επιχειρηματικόητας</a:t>
            </a:r>
            <a:endParaRPr>
              <a:solidFill>
                <a:srgbClr val="EFEFEF"/>
              </a:solidFill>
              <a:latin typeface="Georgia"/>
              <a:ea typeface="Georgia"/>
              <a:cs typeface="Georgia"/>
              <a:sym typeface="Georgia"/>
            </a:endParaRPr>
          </a:p>
        </p:txBody>
      </p:sp>
      <p:sp>
        <p:nvSpPr>
          <p:cNvPr id="222" name="Google Shape;222;p27"/>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b="1" dirty="0">
                <a:solidFill>
                  <a:srgbClr val="A01043"/>
                </a:solidFill>
                <a:latin typeface="Georgia"/>
                <a:ea typeface="Georgia"/>
                <a:cs typeface="Georgia"/>
                <a:sym typeface="Georgia"/>
              </a:rPr>
              <a:t>Στόχοι </a:t>
            </a:r>
            <a:r>
              <a:rPr lang="el-GR" b="1" dirty="0" smtClean="0">
                <a:solidFill>
                  <a:srgbClr val="A01043"/>
                </a:solidFill>
                <a:latin typeface="Georgia"/>
                <a:ea typeface="Georgia"/>
                <a:cs typeface="Georgia"/>
                <a:sym typeface="Georgia"/>
              </a:rPr>
              <a:t>της</a:t>
            </a:r>
            <a:r>
              <a:rPr lang="en" b="1" dirty="0" smtClean="0">
                <a:solidFill>
                  <a:srgbClr val="A01043"/>
                </a:solidFill>
                <a:latin typeface="Georgia"/>
                <a:ea typeface="Georgia"/>
                <a:cs typeface="Georgia"/>
                <a:sym typeface="Georgia"/>
              </a:rPr>
              <a:t> Μ</a:t>
            </a:r>
            <a:r>
              <a:rPr lang="el-GR" b="1" dirty="0" smtClean="0">
                <a:solidFill>
                  <a:srgbClr val="A01043"/>
                </a:solidFill>
                <a:latin typeface="Georgia"/>
                <a:ea typeface="Georgia"/>
                <a:cs typeface="Georgia"/>
                <a:sym typeface="Georgia"/>
              </a:rPr>
              <a:t>.</a:t>
            </a:r>
            <a:r>
              <a:rPr lang="en" b="1" dirty="0" smtClean="0">
                <a:solidFill>
                  <a:srgbClr val="A01043"/>
                </a:solidFill>
                <a:latin typeface="Georgia"/>
                <a:ea typeface="Georgia"/>
                <a:cs typeface="Georgia"/>
                <a:sym typeface="Georgia"/>
              </a:rPr>
              <a:t>Κ</a:t>
            </a:r>
            <a:r>
              <a:rPr lang="el-GR" b="1" dirty="0" smtClean="0">
                <a:solidFill>
                  <a:srgbClr val="A01043"/>
                </a:solidFill>
                <a:latin typeface="Georgia"/>
                <a:ea typeface="Georgia"/>
                <a:cs typeface="Georgia"/>
                <a:sym typeface="Georgia"/>
              </a:rPr>
              <a:t>.</a:t>
            </a:r>
            <a:r>
              <a:rPr lang="en" b="1" dirty="0" smtClean="0">
                <a:solidFill>
                  <a:srgbClr val="A01043"/>
                </a:solidFill>
                <a:latin typeface="Georgia"/>
                <a:ea typeface="Georgia"/>
                <a:cs typeface="Georgia"/>
                <a:sym typeface="Georgia"/>
              </a:rPr>
              <a:t>Ε</a:t>
            </a:r>
            <a:r>
              <a:rPr lang="el-GR" b="1" dirty="0" smtClean="0">
                <a:solidFill>
                  <a:srgbClr val="A01043"/>
                </a:solidFill>
                <a:latin typeface="Georgia"/>
                <a:ea typeface="Georgia"/>
                <a:cs typeface="Georgia"/>
                <a:sym typeface="Georgia"/>
              </a:rPr>
              <a:t>.</a:t>
            </a:r>
            <a:endParaRPr b="1" dirty="0">
              <a:solidFill>
                <a:srgbClr val="A01043"/>
              </a:solidFill>
              <a:latin typeface="Georgia"/>
              <a:ea typeface="Georgia"/>
              <a:cs typeface="Georgia"/>
              <a:sym typeface="Georgia"/>
            </a:endParaRPr>
          </a:p>
          <a:p>
            <a:pPr marL="0" lvl="0" indent="0" algn="l" rtl="0">
              <a:lnSpc>
                <a:spcPct val="115000"/>
              </a:lnSpc>
              <a:spcBef>
                <a:spcPts val="0"/>
              </a:spcBef>
              <a:spcAft>
                <a:spcPts val="0"/>
              </a:spcAft>
              <a:buNone/>
            </a:pPr>
            <a:endParaRPr sz="1000" dirty="0">
              <a:solidFill>
                <a:srgbClr val="A01043"/>
              </a:solidFill>
              <a:latin typeface="Georgia"/>
              <a:ea typeface="Georgia"/>
              <a:cs typeface="Georgia"/>
              <a:sym typeface="Georgia"/>
            </a:endParaRPr>
          </a:p>
          <a:p>
            <a:pPr marL="0" lvl="0" indent="0" algn="l" rtl="0">
              <a:lnSpc>
                <a:spcPct val="115000"/>
              </a:lnSpc>
              <a:spcBef>
                <a:spcPts val="0"/>
              </a:spcBef>
              <a:spcAft>
                <a:spcPts val="0"/>
              </a:spcAft>
              <a:buNone/>
            </a:pPr>
            <a:r>
              <a:rPr lang="en" sz="1800" dirty="0">
                <a:solidFill>
                  <a:srgbClr val="412F5D"/>
                </a:solidFill>
                <a:latin typeface="Georgia"/>
                <a:ea typeface="Georgia"/>
                <a:cs typeface="Georgia"/>
                <a:sym typeface="Georgia"/>
              </a:rPr>
              <a:t>Μέσα από την υλοποίηση των δραστηριοτήτων των Μονάδων αναμένεται:</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600" dirty="0">
                <a:solidFill>
                  <a:srgbClr val="412F5D"/>
                </a:solidFill>
                <a:latin typeface="Georgia"/>
                <a:ea typeface="Georgia"/>
                <a:cs typeface="Georgia"/>
                <a:sym typeface="Georgia"/>
              </a:rPr>
              <a:t>Ανάπτυξη επιχειρηματικής νοοτροπίας και κουλτούρας στο φοιτητικό πληθυσμό.</a:t>
            </a:r>
            <a:endParaRPr sz="16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600" dirty="0">
                <a:solidFill>
                  <a:srgbClr val="412F5D"/>
                </a:solidFill>
                <a:latin typeface="Georgia"/>
                <a:ea typeface="Georgia"/>
                <a:cs typeface="Georgia"/>
                <a:sym typeface="Georgia"/>
              </a:rPr>
              <a:t>Ανάπτυξη θετικής στάσης και νοοτροπίας ως προς την επιχειρηματικότητα και την ανάληψη επιχειρηματικών πρωτοβουλιών.</a:t>
            </a:r>
            <a:endParaRPr sz="16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600" dirty="0">
                <a:solidFill>
                  <a:srgbClr val="412F5D"/>
                </a:solidFill>
                <a:latin typeface="Georgia"/>
                <a:ea typeface="Georgia"/>
                <a:cs typeface="Georgia"/>
                <a:sym typeface="Georgia"/>
              </a:rPr>
              <a:t>Ανάδειξη της καινοτομίας και επιχειρηματικότητας ως σημαντικής προοπτικής απασχόλησης.</a:t>
            </a:r>
            <a:endParaRPr sz="16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600" dirty="0">
                <a:solidFill>
                  <a:srgbClr val="412F5D"/>
                </a:solidFill>
                <a:latin typeface="Georgia"/>
                <a:ea typeface="Georgia"/>
                <a:cs typeface="Georgia"/>
                <a:sym typeface="Georgia"/>
              </a:rPr>
              <a:t>Παροχή γνώσεων σχετικά με την επιχειρηματικότητα και ανάπτυξη βασικών, αλλά και εξειδικευμένων επιχειρηματικών δεξιοτήτων / ικανοτήτων.</a:t>
            </a:r>
            <a:endParaRPr sz="16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600" dirty="0">
                <a:solidFill>
                  <a:srgbClr val="412F5D"/>
                </a:solidFill>
                <a:latin typeface="Georgia"/>
                <a:ea typeface="Georgia"/>
                <a:cs typeface="Georgia"/>
                <a:sym typeface="Georgia"/>
              </a:rPr>
              <a:t>Υποστήριξη για την ίδρυση νέων παραγωγικών μονάδων ή την ανάληψη επιχειρηματικής πρωτοβουλίας.</a:t>
            </a:r>
            <a:endParaRPr sz="16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600" dirty="0">
                <a:solidFill>
                  <a:srgbClr val="412F5D"/>
                </a:solidFill>
                <a:latin typeface="Georgia"/>
                <a:ea typeface="Georgia"/>
                <a:cs typeface="Georgia"/>
                <a:sym typeface="Georgia"/>
              </a:rPr>
              <a:t>Ενίσχυση της συνεργασίας μεταξύ της ακαδημαϊκής κοινότητας και των παραγωγικών φορέων.</a:t>
            </a:r>
            <a:endParaRPr sz="16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600" dirty="0">
                <a:solidFill>
                  <a:srgbClr val="412F5D"/>
                </a:solidFill>
                <a:latin typeface="Georgia"/>
                <a:ea typeface="Georgia"/>
                <a:cs typeface="Georgia"/>
                <a:sym typeface="Georgia"/>
              </a:rPr>
              <a:t>Προαγωγή της έρευνας σε συναφή με την επιχειρηματικότητα πεδία</a:t>
            </a:r>
            <a:endParaRPr sz="1600" dirty="0">
              <a:solidFill>
                <a:srgbClr val="412F5D"/>
              </a:solidFill>
              <a:latin typeface="Georgia"/>
              <a:ea typeface="Georgia"/>
              <a:cs typeface="Georgia"/>
              <a:sym typeface="Georgia"/>
            </a:endParaRPr>
          </a:p>
        </p:txBody>
      </p:sp>
      <p:sp>
        <p:nvSpPr>
          <p:cNvPr id="223" name="Google Shape;223;p27"/>
          <p:cNvSpPr/>
          <p:nvPr/>
        </p:nvSpPr>
        <p:spPr>
          <a:xfrm>
            <a:off x="0" y="6589178"/>
            <a:ext cx="9154500" cy="268800"/>
          </a:xfrm>
          <a:prstGeom prst="rect">
            <a:avLst/>
          </a:prstGeom>
          <a:solidFill>
            <a:srgbClr val="A01043"/>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24" name="Google Shape;224;p27"/>
          <p:cNvPicPr preferRelativeResize="0"/>
          <p:nvPr/>
        </p:nvPicPr>
        <p:blipFill>
          <a:blip r:embed="rId3">
            <a:alphaModFix/>
          </a:blip>
          <a:stretch>
            <a:fillRect/>
          </a:stretch>
        </p:blipFill>
        <p:spPr>
          <a:xfrm>
            <a:off x="76200" y="133350"/>
            <a:ext cx="704850" cy="7048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8"/>
          <p:cNvSpPr/>
          <p:nvPr/>
        </p:nvSpPr>
        <p:spPr>
          <a:xfrm>
            <a:off x="-6" y="25638"/>
            <a:ext cx="9155700" cy="1520100"/>
          </a:xfrm>
          <a:prstGeom prst="rect">
            <a:avLst/>
          </a:prstGeom>
          <a:solidFill>
            <a:srgbClr val="412F5D"/>
          </a:solidFill>
          <a:ln w="19050" cap="flat" cmpd="sng">
            <a:solidFill>
              <a:srgbClr val="412F5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8"/>
          <p:cNvSpPr txBox="1">
            <a:spLocks noGrp="1"/>
          </p:cNvSpPr>
          <p:nvPr>
            <p:ph type="title"/>
          </p:nvPr>
        </p:nvSpPr>
        <p:spPr>
          <a:xfrm>
            <a:off x="919360" y="274638"/>
            <a:ext cx="7767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solidFill>
                  <a:srgbClr val="EFEFEF"/>
                </a:solidFill>
                <a:latin typeface="Georgia"/>
                <a:ea typeface="Georgia"/>
                <a:cs typeface="Georgia"/>
                <a:sym typeface="Georgia"/>
              </a:rPr>
              <a:t>Μονάδα Καινοτομίας &amp; Επιχειρηματικόητας</a:t>
            </a:r>
            <a:endParaRPr>
              <a:solidFill>
                <a:srgbClr val="EFEFEF"/>
              </a:solidFill>
              <a:latin typeface="Georgia"/>
              <a:ea typeface="Georgia"/>
              <a:cs typeface="Georgia"/>
              <a:sym typeface="Georgia"/>
            </a:endParaRPr>
          </a:p>
        </p:txBody>
      </p:sp>
      <p:sp>
        <p:nvSpPr>
          <p:cNvPr id="231" name="Google Shape;231;p28"/>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b="1" dirty="0">
                <a:solidFill>
                  <a:srgbClr val="A01043"/>
                </a:solidFill>
                <a:latin typeface="Georgia"/>
                <a:ea typeface="Georgia"/>
                <a:cs typeface="Georgia"/>
                <a:sym typeface="Georgia"/>
              </a:rPr>
              <a:t>Αναμενόμενα οφέλη για φοιτητές και συμμετέχοντες</a:t>
            </a:r>
            <a:endParaRPr b="1" dirty="0">
              <a:solidFill>
                <a:srgbClr val="A01043"/>
              </a:solidFill>
              <a:latin typeface="Georgia"/>
              <a:ea typeface="Georgia"/>
              <a:cs typeface="Georgia"/>
              <a:sym typeface="Georgia"/>
            </a:endParaRPr>
          </a:p>
          <a:p>
            <a:pPr marL="0" lvl="0" indent="0" algn="l" rtl="0">
              <a:lnSpc>
                <a:spcPct val="115000"/>
              </a:lnSpc>
              <a:spcBef>
                <a:spcPts val="0"/>
              </a:spcBef>
              <a:spcAft>
                <a:spcPts val="0"/>
              </a:spcAft>
              <a:buNone/>
            </a:pPr>
            <a:r>
              <a:rPr lang="en" sz="1800" dirty="0">
                <a:solidFill>
                  <a:srgbClr val="412F5D"/>
                </a:solidFill>
                <a:latin typeface="Georgia"/>
                <a:ea typeface="Georgia"/>
                <a:cs typeface="Georgia"/>
                <a:sym typeface="Georgia"/>
              </a:rPr>
              <a:t>Τα ευρύτερα κοινωνικά και οικονομικά οφέλη που προκύπτουν από την υλοποίηση της Πράξης είναι τα εξής:</a:t>
            </a:r>
            <a:endParaRPr sz="1800" dirty="0">
              <a:solidFill>
                <a:srgbClr val="412F5D"/>
              </a:solidFill>
              <a:latin typeface="Georgia"/>
              <a:ea typeface="Georgia"/>
              <a:cs typeface="Georgia"/>
              <a:sym typeface="Georgia"/>
            </a:endParaRPr>
          </a:p>
          <a:p>
            <a:pPr marL="457200" lvl="0" indent="-317500" algn="l" rtl="0">
              <a:lnSpc>
                <a:spcPct val="115000"/>
              </a:lnSpc>
              <a:spcBef>
                <a:spcPts val="0"/>
              </a:spcBef>
              <a:spcAft>
                <a:spcPts val="0"/>
              </a:spcAft>
              <a:buClr>
                <a:srgbClr val="412F5D"/>
              </a:buClr>
              <a:buSzPts val="1400"/>
              <a:buChar char="●"/>
            </a:pPr>
            <a:r>
              <a:rPr lang="en" sz="1400" dirty="0">
                <a:solidFill>
                  <a:srgbClr val="412F5D"/>
                </a:solidFill>
                <a:latin typeface="Georgia"/>
                <a:ea typeface="Georgia"/>
                <a:cs typeface="Georgia"/>
                <a:sym typeface="Georgia"/>
              </a:rPr>
              <a:t>Προοπτικές αύξησης της απασχολησιμότητας των ωφελούμενων</a:t>
            </a:r>
            <a:endParaRPr sz="1400" dirty="0">
              <a:solidFill>
                <a:srgbClr val="412F5D"/>
              </a:solidFill>
              <a:latin typeface="Georgia"/>
              <a:ea typeface="Georgia"/>
              <a:cs typeface="Georgia"/>
              <a:sym typeface="Georgia"/>
            </a:endParaRPr>
          </a:p>
          <a:p>
            <a:pPr marL="457200" lvl="0" indent="-317500" algn="l" rtl="0">
              <a:lnSpc>
                <a:spcPct val="115000"/>
              </a:lnSpc>
              <a:spcBef>
                <a:spcPts val="0"/>
              </a:spcBef>
              <a:spcAft>
                <a:spcPts val="0"/>
              </a:spcAft>
              <a:buClr>
                <a:srgbClr val="412F5D"/>
              </a:buClr>
              <a:buSzPts val="1400"/>
              <a:buChar char="●"/>
            </a:pPr>
            <a:r>
              <a:rPr lang="en" sz="1400" dirty="0">
                <a:solidFill>
                  <a:srgbClr val="412F5D"/>
                </a:solidFill>
                <a:latin typeface="Georgia"/>
                <a:ea typeface="Georgia"/>
                <a:cs typeface="Georgia"/>
                <a:sym typeface="Georgia"/>
              </a:rPr>
              <a:t>Προώθηση της τοπικής ανάπτυξης της περιοχής της Θράκης</a:t>
            </a:r>
            <a:endParaRPr sz="1400" dirty="0">
              <a:solidFill>
                <a:srgbClr val="412F5D"/>
              </a:solidFill>
              <a:latin typeface="Georgia"/>
              <a:ea typeface="Georgia"/>
              <a:cs typeface="Georgia"/>
              <a:sym typeface="Georgia"/>
            </a:endParaRPr>
          </a:p>
          <a:p>
            <a:pPr marL="457200" lvl="0" indent="-317500" algn="l" rtl="0">
              <a:lnSpc>
                <a:spcPct val="115000"/>
              </a:lnSpc>
              <a:spcBef>
                <a:spcPts val="0"/>
              </a:spcBef>
              <a:spcAft>
                <a:spcPts val="0"/>
              </a:spcAft>
              <a:buClr>
                <a:srgbClr val="412F5D"/>
              </a:buClr>
              <a:buSzPts val="1400"/>
              <a:buChar char="●"/>
            </a:pPr>
            <a:r>
              <a:rPr lang="en" sz="1400" dirty="0">
                <a:solidFill>
                  <a:srgbClr val="412F5D"/>
                </a:solidFill>
                <a:latin typeface="Georgia"/>
                <a:ea typeface="Georgia"/>
                <a:cs typeface="Georgia"/>
                <a:sym typeface="Georgia"/>
              </a:rPr>
              <a:t>Προώθηση της επιχειρηματικότητας</a:t>
            </a:r>
            <a:endParaRPr sz="1400" dirty="0">
              <a:solidFill>
                <a:srgbClr val="412F5D"/>
              </a:solidFill>
              <a:latin typeface="Georgia"/>
              <a:ea typeface="Georgia"/>
              <a:cs typeface="Georgia"/>
              <a:sym typeface="Georgia"/>
            </a:endParaRPr>
          </a:p>
          <a:p>
            <a:pPr marL="457200" lvl="0" indent="-317500" algn="l" rtl="0">
              <a:lnSpc>
                <a:spcPct val="115000"/>
              </a:lnSpc>
              <a:spcBef>
                <a:spcPts val="0"/>
              </a:spcBef>
              <a:spcAft>
                <a:spcPts val="0"/>
              </a:spcAft>
              <a:buClr>
                <a:srgbClr val="412F5D"/>
              </a:buClr>
              <a:buSzPts val="1400"/>
              <a:buChar char="●"/>
            </a:pPr>
            <a:r>
              <a:rPr lang="en" sz="1400" dirty="0">
                <a:solidFill>
                  <a:srgbClr val="412F5D"/>
                </a:solidFill>
                <a:latin typeface="Georgia"/>
                <a:ea typeface="Georgia"/>
                <a:cs typeface="Georgia"/>
                <a:sym typeface="Georgia"/>
              </a:rPr>
              <a:t>Προώθηση ίσων ευκαιριών</a:t>
            </a:r>
            <a:endParaRPr sz="1400" dirty="0">
              <a:solidFill>
                <a:srgbClr val="412F5D"/>
              </a:solidFill>
              <a:latin typeface="Georgia"/>
              <a:ea typeface="Georgia"/>
              <a:cs typeface="Georgia"/>
              <a:sym typeface="Georgia"/>
            </a:endParaRPr>
          </a:p>
          <a:p>
            <a:pPr marL="457200" lvl="0" indent="-317500" algn="l" rtl="0">
              <a:lnSpc>
                <a:spcPct val="115000"/>
              </a:lnSpc>
              <a:spcBef>
                <a:spcPts val="0"/>
              </a:spcBef>
              <a:spcAft>
                <a:spcPts val="0"/>
              </a:spcAft>
              <a:buClr>
                <a:srgbClr val="412F5D"/>
              </a:buClr>
              <a:buSzPts val="1400"/>
              <a:buChar char="●"/>
            </a:pPr>
            <a:r>
              <a:rPr lang="en" sz="1400" dirty="0">
                <a:solidFill>
                  <a:srgbClr val="412F5D"/>
                </a:solidFill>
                <a:latin typeface="Georgia"/>
                <a:ea typeface="Georgia"/>
                <a:cs typeface="Georgia"/>
                <a:sym typeface="Georgia"/>
              </a:rPr>
              <a:t>Προώθηση της ισότητας των δύο φύλων</a:t>
            </a:r>
            <a:endParaRPr sz="1400" dirty="0">
              <a:solidFill>
                <a:srgbClr val="412F5D"/>
              </a:solidFill>
              <a:latin typeface="Georgia"/>
              <a:ea typeface="Georgia"/>
              <a:cs typeface="Georgia"/>
              <a:sym typeface="Georgia"/>
            </a:endParaRPr>
          </a:p>
          <a:p>
            <a:pPr marL="457200" lvl="0" indent="-317500" algn="l" rtl="0">
              <a:lnSpc>
                <a:spcPct val="115000"/>
              </a:lnSpc>
              <a:spcBef>
                <a:spcPts val="0"/>
              </a:spcBef>
              <a:spcAft>
                <a:spcPts val="0"/>
              </a:spcAft>
              <a:buClr>
                <a:srgbClr val="412F5D"/>
              </a:buClr>
              <a:buSzPts val="1400"/>
              <a:buChar char="●"/>
            </a:pPr>
            <a:r>
              <a:rPr lang="en" sz="1400" dirty="0">
                <a:solidFill>
                  <a:srgbClr val="412F5D"/>
                </a:solidFill>
                <a:latin typeface="Georgia"/>
                <a:ea typeface="Georgia"/>
                <a:cs typeface="Georgia"/>
                <a:sym typeface="Georgia"/>
              </a:rPr>
              <a:t>Ανάπτυξη της επαγγελματικής συνείδησης</a:t>
            </a:r>
            <a:endParaRPr sz="1400" dirty="0">
              <a:solidFill>
                <a:srgbClr val="412F5D"/>
              </a:solidFill>
              <a:latin typeface="Georgia"/>
              <a:ea typeface="Georgia"/>
              <a:cs typeface="Georgia"/>
              <a:sym typeface="Georgia"/>
            </a:endParaRPr>
          </a:p>
          <a:p>
            <a:pPr marL="457200" lvl="0" indent="-317500" algn="l" rtl="0">
              <a:lnSpc>
                <a:spcPct val="115000"/>
              </a:lnSpc>
              <a:spcBef>
                <a:spcPts val="0"/>
              </a:spcBef>
              <a:spcAft>
                <a:spcPts val="0"/>
              </a:spcAft>
              <a:buClr>
                <a:srgbClr val="412F5D"/>
              </a:buClr>
              <a:buSzPts val="1400"/>
              <a:buChar char="●"/>
            </a:pPr>
            <a:r>
              <a:rPr lang="en" sz="1400" dirty="0">
                <a:solidFill>
                  <a:srgbClr val="412F5D"/>
                </a:solidFill>
                <a:latin typeface="Georgia"/>
                <a:ea typeface="Georgia"/>
                <a:cs typeface="Georgia"/>
                <a:sym typeface="Georgia"/>
              </a:rPr>
              <a:t>Ανάπτυξη επιχειρηματικής νοοτροπίας και κουλτούρας</a:t>
            </a:r>
            <a:endParaRPr sz="1400" dirty="0">
              <a:solidFill>
                <a:srgbClr val="412F5D"/>
              </a:solidFill>
              <a:latin typeface="Georgia"/>
              <a:ea typeface="Georgia"/>
              <a:cs typeface="Georgia"/>
              <a:sym typeface="Georgia"/>
            </a:endParaRPr>
          </a:p>
          <a:p>
            <a:pPr marL="457200" lvl="0" indent="-317500" algn="l" rtl="0">
              <a:lnSpc>
                <a:spcPct val="115000"/>
              </a:lnSpc>
              <a:spcBef>
                <a:spcPts val="0"/>
              </a:spcBef>
              <a:spcAft>
                <a:spcPts val="0"/>
              </a:spcAft>
              <a:buClr>
                <a:srgbClr val="412F5D"/>
              </a:buClr>
              <a:buSzPts val="1400"/>
              <a:buChar char="●"/>
            </a:pPr>
            <a:r>
              <a:rPr lang="en" sz="1400" dirty="0">
                <a:solidFill>
                  <a:srgbClr val="412F5D"/>
                </a:solidFill>
                <a:latin typeface="Georgia"/>
                <a:ea typeface="Georgia"/>
                <a:cs typeface="Georgia"/>
                <a:sym typeface="Georgia"/>
              </a:rPr>
              <a:t>Ανάδειξη της καινοτομίας και της επιχειρηματικότητας ως σημαντικής προοπτικής απασχόλησης</a:t>
            </a:r>
            <a:endParaRPr sz="1400" dirty="0">
              <a:solidFill>
                <a:srgbClr val="412F5D"/>
              </a:solidFill>
              <a:latin typeface="Georgia"/>
              <a:ea typeface="Georgia"/>
              <a:cs typeface="Georgia"/>
              <a:sym typeface="Georgia"/>
            </a:endParaRPr>
          </a:p>
          <a:p>
            <a:pPr marL="457200" lvl="0" indent="-317500" algn="l" rtl="0">
              <a:lnSpc>
                <a:spcPct val="115000"/>
              </a:lnSpc>
              <a:spcBef>
                <a:spcPts val="0"/>
              </a:spcBef>
              <a:spcAft>
                <a:spcPts val="0"/>
              </a:spcAft>
              <a:buClr>
                <a:srgbClr val="412F5D"/>
              </a:buClr>
              <a:buSzPts val="1400"/>
              <a:buChar char="●"/>
            </a:pPr>
            <a:r>
              <a:rPr lang="en" sz="1400" dirty="0">
                <a:solidFill>
                  <a:srgbClr val="412F5D"/>
                </a:solidFill>
                <a:latin typeface="Georgia"/>
                <a:ea typeface="Georgia"/>
                <a:cs typeface="Georgia"/>
                <a:sym typeface="Georgia"/>
              </a:rPr>
              <a:t>Υποστήριξη για την ίδρυση νέων παραγωγικών μονάδων ή την ανάληψη επιχειρηματικής πρωτοβουλίας</a:t>
            </a:r>
            <a:endParaRPr sz="1400" dirty="0">
              <a:solidFill>
                <a:srgbClr val="412F5D"/>
              </a:solidFill>
              <a:latin typeface="Georgia"/>
              <a:ea typeface="Georgia"/>
              <a:cs typeface="Georgia"/>
              <a:sym typeface="Georgia"/>
            </a:endParaRPr>
          </a:p>
          <a:p>
            <a:pPr marL="457200" lvl="0" indent="-317500" algn="l" rtl="0">
              <a:lnSpc>
                <a:spcPct val="115000"/>
              </a:lnSpc>
              <a:spcBef>
                <a:spcPts val="0"/>
              </a:spcBef>
              <a:spcAft>
                <a:spcPts val="0"/>
              </a:spcAft>
              <a:buClr>
                <a:srgbClr val="412F5D"/>
              </a:buClr>
              <a:buSzPts val="1400"/>
              <a:buChar char="●"/>
            </a:pPr>
            <a:r>
              <a:rPr lang="en" sz="1400" dirty="0">
                <a:solidFill>
                  <a:srgbClr val="412F5D"/>
                </a:solidFill>
                <a:latin typeface="Georgia"/>
                <a:ea typeface="Georgia"/>
                <a:cs typeface="Georgia"/>
                <a:sym typeface="Georgia"/>
              </a:rPr>
              <a:t>Βελτίωση της ανταγωνιστικότητας, ειδικά στην Περιφέρεια Ανατολικής Μακεδονίας και Θράκης</a:t>
            </a:r>
            <a:endParaRPr sz="1400" dirty="0">
              <a:solidFill>
                <a:srgbClr val="412F5D"/>
              </a:solidFill>
              <a:latin typeface="Georgia"/>
              <a:ea typeface="Georgia"/>
              <a:cs typeface="Georgia"/>
              <a:sym typeface="Georgia"/>
            </a:endParaRPr>
          </a:p>
        </p:txBody>
      </p:sp>
      <p:sp>
        <p:nvSpPr>
          <p:cNvPr id="232" name="Google Shape;232;p28"/>
          <p:cNvSpPr/>
          <p:nvPr/>
        </p:nvSpPr>
        <p:spPr>
          <a:xfrm>
            <a:off x="0" y="6589178"/>
            <a:ext cx="9154500" cy="268800"/>
          </a:xfrm>
          <a:prstGeom prst="rect">
            <a:avLst/>
          </a:prstGeom>
          <a:solidFill>
            <a:srgbClr val="A01043"/>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33" name="Google Shape;233;p28"/>
          <p:cNvPicPr preferRelativeResize="0"/>
          <p:nvPr/>
        </p:nvPicPr>
        <p:blipFill>
          <a:blip r:embed="rId3">
            <a:alphaModFix/>
          </a:blip>
          <a:stretch>
            <a:fillRect/>
          </a:stretch>
        </p:blipFill>
        <p:spPr>
          <a:xfrm>
            <a:off x="76200" y="133350"/>
            <a:ext cx="704850" cy="70485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29"/>
          <p:cNvSpPr/>
          <p:nvPr/>
        </p:nvSpPr>
        <p:spPr>
          <a:xfrm>
            <a:off x="-6" y="25638"/>
            <a:ext cx="9155700" cy="1520100"/>
          </a:xfrm>
          <a:prstGeom prst="rect">
            <a:avLst/>
          </a:prstGeom>
          <a:solidFill>
            <a:srgbClr val="412F5D"/>
          </a:solidFill>
          <a:ln w="19050" cap="flat" cmpd="sng">
            <a:solidFill>
              <a:srgbClr val="412F5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9"/>
          <p:cNvSpPr txBox="1">
            <a:spLocks noGrp="1"/>
          </p:cNvSpPr>
          <p:nvPr>
            <p:ph type="title"/>
          </p:nvPr>
        </p:nvSpPr>
        <p:spPr>
          <a:xfrm>
            <a:off x="919360" y="274638"/>
            <a:ext cx="7767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solidFill>
                  <a:srgbClr val="EFEFEF"/>
                </a:solidFill>
                <a:latin typeface="Georgia"/>
                <a:ea typeface="Georgia"/>
                <a:cs typeface="Georgia"/>
                <a:sym typeface="Georgia"/>
              </a:rPr>
              <a:t>Μονάδα Καινοτομίας &amp; Επιχειρηματικόητας</a:t>
            </a:r>
            <a:endParaRPr>
              <a:solidFill>
                <a:srgbClr val="EFEFEF"/>
              </a:solidFill>
              <a:latin typeface="Georgia"/>
              <a:ea typeface="Georgia"/>
              <a:cs typeface="Georgia"/>
              <a:sym typeface="Georgia"/>
            </a:endParaRPr>
          </a:p>
        </p:txBody>
      </p:sp>
      <p:sp>
        <p:nvSpPr>
          <p:cNvPr id="240" name="Google Shape;240;p29"/>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b="1" dirty="0">
                <a:solidFill>
                  <a:srgbClr val="A01043"/>
                </a:solidFill>
                <a:latin typeface="Georgia"/>
                <a:ea typeface="Georgia"/>
                <a:cs typeface="Georgia"/>
                <a:sym typeface="Georgia"/>
              </a:rPr>
              <a:t>Κρίσιμα ζητήματα</a:t>
            </a:r>
            <a:endParaRPr b="1" dirty="0">
              <a:solidFill>
                <a:srgbClr val="412F5D"/>
              </a:solidFill>
              <a:latin typeface="Georgia"/>
              <a:ea typeface="Georgia"/>
              <a:cs typeface="Georgia"/>
              <a:sym typeface="Georgia"/>
            </a:endParaRPr>
          </a:p>
          <a:p>
            <a:pPr marL="0" lvl="0" indent="0" algn="l" rtl="0">
              <a:lnSpc>
                <a:spcPct val="115000"/>
              </a:lnSpc>
              <a:spcBef>
                <a:spcPts val="0"/>
              </a:spcBef>
              <a:spcAft>
                <a:spcPts val="0"/>
              </a:spcAft>
              <a:buNone/>
            </a:pP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Σύνδεση και προσέλκυση ενδιαφέροντος για συμμετοχή των τοπικών παραγωγικών φορέων</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Συμμετοχή όλων των τμημάτων  του Δ.Π.Θ.</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Ανάπτυξη εξειδικευμένου υλικού για προσαρμογή στις ανάγκες των διαφορετικών τμημάτων και επιστημών (θετικών, ανθρωπιστικών)</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Επιλογή και καταλληλότητα μεντόρων για συμβουλευτική υποστήριξη</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Ανταλλαγή εμπειρίας, γνώσης και καλών πρακτικών με άλλους πανεπιστημιακούς φορείς</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Κουλτούρα/ νοοτροπία για αποδοχή ενεργειών ανάπτυξης καινοτομίας &amp; επιχειρηματικότητας</a:t>
            </a:r>
            <a:endParaRPr sz="1800" dirty="0">
              <a:solidFill>
                <a:srgbClr val="412F5D"/>
              </a:solidFill>
            </a:endParaRPr>
          </a:p>
        </p:txBody>
      </p:sp>
      <p:sp>
        <p:nvSpPr>
          <p:cNvPr id="241" name="Google Shape;241;p29"/>
          <p:cNvSpPr/>
          <p:nvPr/>
        </p:nvSpPr>
        <p:spPr>
          <a:xfrm>
            <a:off x="0" y="6589178"/>
            <a:ext cx="9154500" cy="268800"/>
          </a:xfrm>
          <a:prstGeom prst="rect">
            <a:avLst/>
          </a:prstGeom>
          <a:solidFill>
            <a:srgbClr val="A01043"/>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42" name="Google Shape;242;p29"/>
          <p:cNvPicPr preferRelativeResize="0"/>
          <p:nvPr/>
        </p:nvPicPr>
        <p:blipFill>
          <a:blip r:embed="rId3">
            <a:alphaModFix/>
          </a:blip>
          <a:stretch>
            <a:fillRect/>
          </a:stretch>
        </p:blipFill>
        <p:spPr>
          <a:xfrm>
            <a:off x="76200" y="133350"/>
            <a:ext cx="704850" cy="70485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30"/>
          <p:cNvSpPr/>
          <p:nvPr/>
        </p:nvSpPr>
        <p:spPr>
          <a:xfrm>
            <a:off x="-6" y="25638"/>
            <a:ext cx="9155700" cy="1520100"/>
          </a:xfrm>
          <a:prstGeom prst="rect">
            <a:avLst/>
          </a:prstGeom>
          <a:solidFill>
            <a:srgbClr val="412F5D"/>
          </a:solidFill>
          <a:ln w="19050" cap="flat" cmpd="sng">
            <a:solidFill>
              <a:srgbClr val="412F5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30"/>
          <p:cNvSpPr txBox="1">
            <a:spLocks noGrp="1"/>
          </p:cNvSpPr>
          <p:nvPr>
            <p:ph type="title"/>
          </p:nvPr>
        </p:nvSpPr>
        <p:spPr>
          <a:xfrm>
            <a:off x="919360" y="274638"/>
            <a:ext cx="7767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solidFill>
                  <a:srgbClr val="EFEFEF"/>
                </a:solidFill>
                <a:latin typeface="Georgia"/>
                <a:ea typeface="Georgia"/>
                <a:cs typeface="Georgia"/>
                <a:sym typeface="Georgia"/>
              </a:rPr>
              <a:t>Μονάδα Καινοτομίας &amp; Επιχειρηματικόητας</a:t>
            </a:r>
            <a:endParaRPr>
              <a:solidFill>
                <a:srgbClr val="EFEFEF"/>
              </a:solidFill>
              <a:latin typeface="Georgia"/>
              <a:ea typeface="Georgia"/>
              <a:cs typeface="Georgia"/>
              <a:sym typeface="Georgia"/>
            </a:endParaRPr>
          </a:p>
        </p:txBody>
      </p:sp>
      <p:sp>
        <p:nvSpPr>
          <p:cNvPr id="249" name="Google Shape;249;p30"/>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b="1" dirty="0">
                <a:solidFill>
                  <a:srgbClr val="A01043"/>
                </a:solidFill>
                <a:latin typeface="Georgia"/>
                <a:ea typeface="Georgia"/>
                <a:cs typeface="Georgia"/>
                <a:sym typeface="Georgia"/>
              </a:rPr>
              <a:t>Δικτυακός τόπος </a:t>
            </a:r>
            <a:endParaRPr b="1" dirty="0">
              <a:solidFill>
                <a:srgbClr val="A01043"/>
              </a:solidFill>
              <a:latin typeface="Georgia"/>
              <a:ea typeface="Georgia"/>
              <a:cs typeface="Georgia"/>
              <a:sym typeface="Georgia"/>
            </a:endParaRPr>
          </a:p>
          <a:p>
            <a:pPr marL="0" lvl="0" indent="0" algn="ctr" rtl="0">
              <a:lnSpc>
                <a:spcPct val="115000"/>
              </a:lnSpc>
              <a:spcBef>
                <a:spcPts val="0"/>
              </a:spcBef>
              <a:spcAft>
                <a:spcPts val="0"/>
              </a:spcAft>
              <a:buNone/>
            </a:pPr>
            <a:r>
              <a:rPr lang="en" b="1" dirty="0">
                <a:solidFill>
                  <a:srgbClr val="A01043"/>
                </a:solidFill>
                <a:latin typeface="Georgia"/>
                <a:ea typeface="Georgia"/>
                <a:cs typeface="Georgia"/>
                <a:sym typeface="Georgia"/>
              </a:rPr>
              <a:t>http://epixeireite.duth.gr</a:t>
            </a:r>
            <a:endParaRPr b="1" dirty="0">
              <a:solidFill>
                <a:srgbClr val="412F5D"/>
              </a:solidFill>
              <a:latin typeface="Georgia"/>
              <a:ea typeface="Georgia"/>
              <a:cs typeface="Georgia"/>
              <a:sym typeface="Georgia"/>
            </a:endParaRPr>
          </a:p>
          <a:p>
            <a:pPr marL="0" lvl="0" indent="0" algn="l" rtl="0">
              <a:lnSpc>
                <a:spcPct val="115000"/>
              </a:lnSpc>
              <a:spcBef>
                <a:spcPts val="0"/>
              </a:spcBef>
              <a:spcAft>
                <a:spcPts val="0"/>
              </a:spcAft>
              <a:buNone/>
            </a:pPr>
            <a:endParaRPr sz="1000" dirty="0">
              <a:solidFill>
                <a:srgbClr val="412F5D"/>
              </a:solidFill>
              <a:latin typeface="Georgia"/>
              <a:ea typeface="Georgia"/>
              <a:cs typeface="Georgia"/>
              <a:sym typeface="Georgia"/>
            </a:endParaRPr>
          </a:p>
          <a:p>
            <a:pPr marL="0" lvl="0" indent="0" algn="l" rtl="0">
              <a:lnSpc>
                <a:spcPct val="115000"/>
              </a:lnSpc>
              <a:spcBef>
                <a:spcPts val="0"/>
              </a:spcBef>
              <a:spcAft>
                <a:spcPts val="0"/>
              </a:spcAft>
              <a:buNone/>
            </a:pPr>
            <a:r>
              <a:rPr lang="en" sz="1800" b="1" dirty="0">
                <a:solidFill>
                  <a:srgbClr val="412F5D"/>
                </a:solidFill>
                <a:latin typeface="Georgia"/>
                <a:ea typeface="Georgia"/>
                <a:cs typeface="Georgia"/>
                <a:sym typeface="Georgia"/>
              </a:rPr>
              <a:t>Κατηγορίες Πληροφόρησης:</a:t>
            </a:r>
            <a:endParaRPr sz="1800" b="1" dirty="0">
              <a:solidFill>
                <a:srgbClr val="412F5D"/>
              </a:solidFill>
              <a:latin typeface="Georgia"/>
              <a:ea typeface="Georgia"/>
              <a:cs typeface="Georgia"/>
              <a:sym typeface="Georgia"/>
            </a:endParaRPr>
          </a:p>
          <a:p>
            <a:pPr marL="285750" indent="-285750">
              <a:lnSpc>
                <a:spcPct val="115000"/>
              </a:lnSpc>
              <a:spcBef>
                <a:spcPts val="0"/>
              </a:spcBef>
              <a:buClr>
                <a:srgbClr val="412F5D"/>
              </a:buClr>
              <a:buSzPts val="1800"/>
            </a:pPr>
            <a:r>
              <a:rPr lang="en" sz="1800" dirty="0" smtClean="0">
                <a:solidFill>
                  <a:srgbClr val="412F5D"/>
                </a:solidFill>
                <a:latin typeface="Georgia"/>
                <a:ea typeface="Georgia"/>
                <a:cs typeface="Georgia"/>
                <a:sym typeface="Georgia"/>
              </a:rPr>
              <a:t>Ειδήσεις </a:t>
            </a:r>
            <a:r>
              <a:rPr lang="en" sz="1800" dirty="0">
                <a:solidFill>
                  <a:srgbClr val="412F5D"/>
                </a:solidFill>
                <a:latin typeface="Georgia"/>
                <a:ea typeface="Georgia"/>
                <a:cs typeface="Georgia"/>
                <a:sym typeface="Georgia"/>
              </a:rPr>
              <a:t>(Επιχειρηματικότητας / Καινοτομίας)</a:t>
            </a:r>
            <a:endParaRPr sz="1800" dirty="0">
              <a:solidFill>
                <a:srgbClr val="412F5D"/>
              </a:solidFill>
              <a:latin typeface="Georgia"/>
              <a:ea typeface="Georgia"/>
              <a:cs typeface="Georgia"/>
              <a:sym typeface="Georgia"/>
            </a:endParaRPr>
          </a:p>
          <a:p>
            <a:pPr marL="285750" indent="-285750">
              <a:lnSpc>
                <a:spcPct val="115000"/>
              </a:lnSpc>
              <a:spcBef>
                <a:spcPts val="0"/>
              </a:spcBef>
              <a:buClr>
                <a:srgbClr val="412F5D"/>
              </a:buClr>
              <a:buSzPts val="1800"/>
            </a:pPr>
            <a:r>
              <a:rPr lang="en" sz="1800" dirty="0" smtClean="0">
                <a:solidFill>
                  <a:srgbClr val="412F5D"/>
                </a:solidFill>
                <a:latin typeface="Georgia"/>
                <a:ea typeface="Georgia"/>
                <a:cs typeface="Georgia"/>
                <a:sym typeface="Georgia"/>
              </a:rPr>
              <a:t>Διαγωνισμοί</a:t>
            </a:r>
            <a:endParaRPr sz="1800" dirty="0">
              <a:solidFill>
                <a:srgbClr val="412F5D"/>
              </a:solidFill>
              <a:latin typeface="Georgia"/>
              <a:ea typeface="Georgia"/>
              <a:cs typeface="Georgia"/>
              <a:sym typeface="Georgia"/>
            </a:endParaRPr>
          </a:p>
          <a:p>
            <a:pPr marL="285750" indent="-285750">
              <a:lnSpc>
                <a:spcPct val="115000"/>
              </a:lnSpc>
              <a:spcBef>
                <a:spcPts val="0"/>
              </a:spcBef>
              <a:buClr>
                <a:srgbClr val="412F5D"/>
              </a:buClr>
              <a:buSzPts val="1800"/>
            </a:pPr>
            <a:r>
              <a:rPr lang="en" sz="1800" dirty="0" smtClean="0">
                <a:solidFill>
                  <a:srgbClr val="412F5D"/>
                </a:solidFill>
                <a:latin typeface="Georgia"/>
                <a:ea typeface="Georgia"/>
                <a:cs typeface="Georgia"/>
                <a:sym typeface="Georgia"/>
              </a:rPr>
              <a:t>Εκδηλώσεις</a:t>
            </a:r>
            <a:endParaRPr sz="1800" dirty="0">
              <a:solidFill>
                <a:srgbClr val="412F5D"/>
              </a:solidFill>
              <a:latin typeface="Georgia"/>
              <a:ea typeface="Georgia"/>
              <a:cs typeface="Georgia"/>
              <a:sym typeface="Georgia"/>
            </a:endParaRPr>
          </a:p>
          <a:p>
            <a:pPr marL="285750" indent="-285750">
              <a:lnSpc>
                <a:spcPct val="115000"/>
              </a:lnSpc>
              <a:spcBef>
                <a:spcPts val="0"/>
              </a:spcBef>
              <a:buClr>
                <a:srgbClr val="412F5D"/>
              </a:buClr>
              <a:buSzPts val="1800"/>
            </a:pPr>
            <a:r>
              <a:rPr lang="en" sz="1800" dirty="0" smtClean="0">
                <a:solidFill>
                  <a:srgbClr val="412F5D"/>
                </a:solidFill>
                <a:latin typeface="Georgia"/>
                <a:ea typeface="Georgia"/>
                <a:cs typeface="Georgia"/>
                <a:sym typeface="Georgia"/>
              </a:rPr>
              <a:t>Ενδιαφέροντα </a:t>
            </a:r>
            <a:r>
              <a:rPr lang="en" sz="1800" dirty="0">
                <a:solidFill>
                  <a:srgbClr val="412F5D"/>
                </a:solidFill>
                <a:latin typeface="Georgia"/>
                <a:ea typeface="Georgia"/>
                <a:cs typeface="Georgia"/>
                <a:sym typeface="Georgia"/>
              </a:rPr>
              <a:t>Άρθρα</a:t>
            </a:r>
            <a:endParaRPr sz="1800" dirty="0">
              <a:solidFill>
                <a:srgbClr val="412F5D"/>
              </a:solidFill>
              <a:latin typeface="Georgia"/>
              <a:ea typeface="Georgia"/>
              <a:cs typeface="Georgia"/>
              <a:sym typeface="Georgia"/>
            </a:endParaRPr>
          </a:p>
          <a:p>
            <a:pPr marL="285750" indent="-285750">
              <a:lnSpc>
                <a:spcPct val="115000"/>
              </a:lnSpc>
              <a:spcBef>
                <a:spcPts val="0"/>
              </a:spcBef>
              <a:buClr>
                <a:srgbClr val="412F5D"/>
              </a:buClr>
              <a:buSzPts val="1800"/>
            </a:pPr>
            <a:r>
              <a:rPr lang="en" sz="1800" dirty="0" smtClean="0">
                <a:solidFill>
                  <a:srgbClr val="412F5D"/>
                </a:solidFill>
                <a:latin typeface="Georgia"/>
                <a:ea typeface="Georgia"/>
                <a:cs typeface="Georgia"/>
                <a:sym typeface="Georgia"/>
              </a:rPr>
              <a:t>Νομοθεσία</a:t>
            </a:r>
            <a:endParaRPr sz="1800" dirty="0">
              <a:solidFill>
                <a:srgbClr val="412F5D"/>
              </a:solidFill>
              <a:latin typeface="Georgia"/>
              <a:ea typeface="Georgia"/>
              <a:cs typeface="Georgia"/>
              <a:sym typeface="Georgia"/>
            </a:endParaRPr>
          </a:p>
          <a:p>
            <a:pPr marL="285750" indent="-285750">
              <a:lnSpc>
                <a:spcPct val="115000"/>
              </a:lnSpc>
              <a:spcBef>
                <a:spcPts val="0"/>
              </a:spcBef>
              <a:buClr>
                <a:srgbClr val="412F5D"/>
              </a:buClr>
              <a:buSzPts val="1800"/>
            </a:pPr>
            <a:r>
              <a:rPr lang="en" sz="1800" dirty="0" smtClean="0">
                <a:solidFill>
                  <a:srgbClr val="412F5D"/>
                </a:solidFill>
                <a:latin typeface="Georgia"/>
                <a:ea typeface="Georgia"/>
                <a:cs typeface="Georgia"/>
                <a:sym typeface="Georgia"/>
              </a:rPr>
              <a:t>Συνεργασίες</a:t>
            </a:r>
            <a:endParaRPr sz="1800" dirty="0">
              <a:solidFill>
                <a:srgbClr val="412F5D"/>
              </a:solidFill>
              <a:latin typeface="Georgia"/>
              <a:ea typeface="Georgia"/>
              <a:cs typeface="Georgia"/>
              <a:sym typeface="Georgia"/>
            </a:endParaRPr>
          </a:p>
          <a:p>
            <a:pPr marL="285750" indent="-285750">
              <a:lnSpc>
                <a:spcPct val="115000"/>
              </a:lnSpc>
              <a:spcBef>
                <a:spcPts val="0"/>
              </a:spcBef>
              <a:buClr>
                <a:srgbClr val="412F5D"/>
              </a:buClr>
              <a:buSzPts val="1800"/>
            </a:pPr>
            <a:r>
              <a:rPr lang="en" sz="1800" dirty="0" smtClean="0">
                <a:solidFill>
                  <a:srgbClr val="412F5D"/>
                </a:solidFill>
                <a:latin typeface="Georgia"/>
                <a:ea typeface="Georgia"/>
                <a:cs typeface="Georgia"/>
                <a:sym typeface="Georgia"/>
              </a:rPr>
              <a:t>Προγράμματα Χρηματοδότησης</a:t>
            </a:r>
            <a:endParaRPr lang="el-GR" sz="1800" dirty="0">
              <a:solidFill>
                <a:srgbClr val="412F5D"/>
              </a:solidFill>
              <a:latin typeface="Georgia"/>
              <a:ea typeface="Georgia"/>
              <a:cs typeface="Georgia"/>
              <a:sym typeface="Georgia"/>
            </a:endParaRPr>
          </a:p>
          <a:p>
            <a:pPr marL="285750" indent="-285750">
              <a:lnSpc>
                <a:spcPct val="115000"/>
              </a:lnSpc>
              <a:spcBef>
                <a:spcPts val="0"/>
              </a:spcBef>
              <a:buClr>
                <a:srgbClr val="412F5D"/>
              </a:buClr>
              <a:buSzPts val="1800"/>
            </a:pPr>
            <a:r>
              <a:rPr lang="en" sz="1800" dirty="0" smtClean="0">
                <a:solidFill>
                  <a:srgbClr val="412F5D"/>
                </a:solidFill>
                <a:latin typeface="Georgia"/>
                <a:ea typeface="Georgia"/>
                <a:cs typeface="Georgia"/>
                <a:sym typeface="Georgia"/>
              </a:rPr>
              <a:t>Success </a:t>
            </a:r>
            <a:r>
              <a:rPr lang="en" sz="1800" dirty="0">
                <a:solidFill>
                  <a:srgbClr val="412F5D"/>
                </a:solidFill>
                <a:latin typeface="Georgia"/>
                <a:ea typeface="Georgia"/>
                <a:cs typeface="Georgia"/>
                <a:sym typeface="Georgia"/>
              </a:rPr>
              <a:t>Stories</a:t>
            </a:r>
            <a:endParaRPr sz="1800" dirty="0">
              <a:solidFill>
                <a:srgbClr val="412F5D"/>
              </a:solidFill>
              <a:latin typeface="Georgia"/>
              <a:ea typeface="Georgia"/>
              <a:cs typeface="Georgia"/>
              <a:sym typeface="Georgia"/>
            </a:endParaRPr>
          </a:p>
          <a:p>
            <a:pPr marL="285750" indent="-285750">
              <a:lnSpc>
                <a:spcPct val="115000"/>
              </a:lnSpc>
              <a:spcBef>
                <a:spcPts val="0"/>
              </a:spcBef>
              <a:buClr>
                <a:srgbClr val="412F5D"/>
              </a:buClr>
              <a:buSzPts val="1800"/>
            </a:pPr>
            <a:r>
              <a:rPr lang="en" sz="1800" dirty="0" smtClean="0">
                <a:solidFill>
                  <a:srgbClr val="412F5D"/>
                </a:solidFill>
                <a:latin typeface="Georgia"/>
                <a:ea typeface="Georgia"/>
                <a:cs typeface="Georgia"/>
                <a:sym typeface="Georgia"/>
              </a:rPr>
              <a:t>Start </a:t>
            </a:r>
            <a:r>
              <a:rPr lang="en" sz="1800" dirty="0">
                <a:solidFill>
                  <a:srgbClr val="412F5D"/>
                </a:solidFill>
                <a:latin typeface="Georgia"/>
                <a:ea typeface="Georgia"/>
                <a:cs typeface="Georgia"/>
                <a:sym typeface="Georgia"/>
              </a:rPr>
              <a:t>up επιχειρήσεις</a:t>
            </a:r>
            <a:endParaRPr sz="1800" dirty="0">
              <a:solidFill>
                <a:srgbClr val="412F5D"/>
              </a:solidFill>
              <a:latin typeface="Georgia"/>
              <a:ea typeface="Georgia"/>
              <a:cs typeface="Georgia"/>
              <a:sym typeface="Georgia"/>
            </a:endParaRPr>
          </a:p>
        </p:txBody>
      </p:sp>
      <p:sp>
        <p:nvSpPr>
          <p:cNvPr id="250" name="Google Shape;250;p30"/>
          <p:cNvSpPr/>
          <p:nvPr/>
        </p:nvSpPr>
        <p:spPr>
          <a:xfrm>
            <a:off x="0" y="6589178"/>
            <a:ext cx="9154500" cy="268800"/>
          </a:xfrm>
          <a:prstGeom prst="rect">
            <a:avLst/>
          </a:prstGeom>
          <a:solidFill>
            <a:srgbClr val="A01043"/>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51" name="Google Shape;251;p30"/>
          <p:cNvPicPr preferRelativeResize="0"/>
          <p:nvPr/>
        </p:nvPicPr>
        <p:blipFill>
          <a:blip r:embed="rId3">
            <a:alphaModFix/>
          </a:blip>
          <a:stretch>
            <a:fillRect/>
          </a:stretch>
        </p:blipFill>
        <p:spPr>
          <a:xfrm>
            <a:off x="76200" y="133350"/>
            <a:ext cx="704850" cy="70485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32"/>
          <p:cNvSpPr/>
          <p:nvPr/>
        </p:nvSpPr>
        <p:spPr>
          <a:xfrm>
            <a:off x="-6" y="25638"/>
            <a:ext cx="9155700" cy="1520100"/>
          </a:xfrm>
          <a:prstGeom prst="rect">
            <a:avLst/>
          </a:prstGeom>
          <a:solidFill>
            <a:srgbClr val="412F5D"/>
          </a:solidFill>
          <a:ln w="19050" cap="flat" cmpd="sng">
            <a:solidFill>
              <a:srgbClr val="412F5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32"/>
          <p:cNvSpPr txBox="1">
            <a:spLocks noGrp="1"/>
          </p:cNvSpPr>
          <p:nvPr>
            <p:ph type="title"/>
          </p:nvPr>
        </p:nvSpPr>
        <p:spPr>
          <a:xfrm>
            <a:off x="919360" y="274638"/>
            <a:ext cx="7767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solidFill>
                  <a:srgbClr val="EFEFEF"/>
                </a:solidFill>
                <a:latin typeface="Georgia"/>
                <a:ea typeface="Georgia"/>
                <a:cs typeface="Georgia"/>
                <a:sym typeface="Georgia"/>
              </a:rPr>
              <a:t>Μονάδα Καινοτομίας &amp; Επιχειρηματικόητας</a:t>
            </a:r>
            <a:endParaRPr>
              <a:solidFill>
                <a:srgbClr val="EFEFEF"/>
              </a:solidFill>
              <a:latin typeface="Georgia"/>
              <a:ea typeface="Georgia"/>
              <a:cs typeface="Georgia"/>
              <a:sym typeface="Georgia"/>
            </a:endParaRPr>
          </a:p>
        </p:txBody>
      </p:sp>
      <p:sp>
        <p:nvSpPr>
          <p:cNvPr id="270" name="Google Shape;270;p32"/>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dirty="0">
                <a:solidFill>
                  <a:srgbClr val="A01043"/>
                </a:solidFill>
                <a:latin typeface="Georgia"/>
                <a:ea typeface="Georgia"/>
                <a:cs typeface="Georgia"/>
                <a:sym typeface="Georgia"/>
              </a:rPr>
              <a:t>Επιπλέον,</a:t>
            </a:r>
            <a:endParaRPr sz="1800" b="1"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Παρέχονται εξειδικευμένες πληροφορίες σχετικά με τη σύσταση και τις μορφές των επιχειρήσεων</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Υπάρχει διαδικασία εγγραφής του χρήστη στο newsletter που εκδίδεται σε εβδομαδιαία βάση</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Εξελίσσεται συνεχώς</a:t>
            </a:r>
            <a:endParaRPr sz="1800" dirty="0">
              <a:solidFill>
                <a:srgbClr val="412F5D"/>
              </a:solidFill>
              <a:latin typeface="Georgia"/>
              <a:ea typeface="Georgia"/>
              <a:cs typeface="Georgia"/>
              <a:sym typeface="Georgia"/>
            </a:endParaRPr>
          </a:p>
          <a:p>
            <a:pPr marL="0" lvl="0" indent="1016000" algn="l" rtl="0">
              <a:lnSpc>
                <a:spcPct val="115000"/>
              </a:lnSpc>
              <a:spcBef>
                <a:spcPts val="0"/>
              </a:spcBef>
              <a:spcAft>
                <a:spcPts val="0"/>
              </a:spcAft>
              <a:buNone/>
            </a:pPr>
            <a:endParaRPr sz="1800" dirty="0">
              <a:solidFill>
                <a:srgbClr val="412F5D"/>
              </a:solidFill>
              <a:latin typeface="Georgia"/>
              <a:ea typeface="Georgia"/>
              <a:cs typeface="Georgia"/>
              <a:sym typeface="Georgia"/>
            </a:endParaRPr>
          </a:p>
          <a:p>
            <a:pPr marL="0" lvl="0" indent="0" algn="l" rtl="0">
              <a:lnSpc>
                <a:spcPct val="115000"/>
              </a:lnSpc>
              <a:spcBef>
                <a:spcPts val="0"/>
              </a:spcBef>
              <a:spcAft>
                <a:spcPts val="0"/>
              </a:spcAft>
              <a:buNone/>
            </a:pPr>
            <a:r>
              <a:rPr lang="en" b="1" dirty="0">
                <a:solidFill>
                  <a:srgbClr val="A01043"/>
                </a:solidFill>
                <a:latin typeface="Georgia"/>
                <a:ea typeface="Georgia"/>
                <a:cs typeface="Georgia"/>
                <a:sym typeface="Georgia"/>
              </a:rPr>
              <a:t>Πηγές άντλησης πληροφοριών:</a:t>
            </a:r>
            <a:endParaRPr b="1" dirty="0">
              <a:solidFill>
                <a:srgbClr val="A01043"/>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Ελληνικά και διεθνή Μέσα Μαζικής Ενημέρωσης</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Υπουργεία / Φορείς / Οργανισμοί</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Θεσμικά Όργανα και Φορείς της Ε.Ε.</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Αποδελτίωση Εφημερίδων</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Λοιπές πηγές (Ερευνητικά Ινστιτούτα κλπ)</a:t>
            </a:r>
            <a:endParaRPr sz="1800" dirty="0">
              <a:solidFill>
                <a:srgbClr val="412F5D"/>
              </a:solidFill>
              <a:latin typeface="Georgia"/>
              <a:ea typeface="Georgia"/>
              <a:cs typeface="Georgia"/>
              <a:sym typeface="Georgia"/>
            </a:endParaRPr>
          </a:p>
        </p:txBody>
      </p:sp>
      <p:sp>
        <p:nvSpPr>
          <p:cNvPr id="271" name="Google Shape;271;p32"/>
          <p:cNvSpPr/>
          <p:nvPr/>
        </p:nvSpPr>
        <p:spPr>
          <a:xfrm>
            <a:off x="0" y="6589178"/>
            <a:ext cx="9154500" cy="268800"/>
          </a:xfrm>
          <a:prstGeom prst="rect">
            <a:avLst/>
          </a:prstGeom>
          <a:solidFill>
            <a:srgbClr val="A01043"/>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72" name="Google Shape;272;p32"/>
          <p:cNvPicPr preferRelativeResize="0"/>
          <p:nvPr/>
        </p:nvPicPr>
        <p:blipFill>
          <a:blip r:embed="rId3">
            <a:alphaModFix/>
          </a:blip>
          <a:stretch>
            <a:fillRect/>
          </a:stretch>
        </p:blipFill>
        <p:spPr>
          <a:xfrm>
            <a:off x="76200" y="133350"/>
            <a:ext cx="704850" cy="7048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p9"/>
          <p:cNvSpPr/>
          <p:nvPr/>
        </p:nvSpPr>
        <p:spPr>
          <a:xfrm>
            <a:off x="-6" y="25638"/>
            <a:ext cx="9155700" cy="1520100"/>
          </a:xfrm>
          <a:prstGeom prst="rect">
            <a:avLst/>
          </a:prstGeom>
          <a:solidFill>
            <a:srgbClr val="412F5D"/>
          </a:solidFill>
          <a:ln w="19050" cap="flat" cmpd="sng">
            <a:solidFill>
              <a:srgbClr val="412F5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9"/>
          <p:cNvSpPr txBox="1">
            <a:spLocks noGrp="1"/>
          </p:cNvSpPr>
          <p:nvPr>
            <p:ph type="title"/>
          </p:nvPr>
        </p:nvSpPr>
        <p:spPr>
          <a:xfrm>
            <a:off x="919368" y="274638"/>
            <a:ext cx="77673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solidFill>
                  <a:srgbClr val="EFEFEF"/>
                </a:solidFill>
                <a:latin typeface="Georgia"/>
                <a:ea typeface="Georgia"/>
                <a:cs typeface="Georgia"/>
                <a:sym typeface="Georgia"/>
              </a:rPr>
              <a:t>Δομή Απασχόλησης &amp; Σταδιοδρομίας</a:t>
            </a:r>
            <a:endParaRPr>
              <a:solidFill>
                <a:srgbClr val="EFEFEF"/>
              </a:solidFill>
              <a:latin typeface="Georgia"/>
              <a:ea typeface="Georgia"/>
              <a:cs typeface="Georgia"/>
              <a:sym typeface="Georgia"/>
            </a:endParaRPr>
          </a:p>
        </p:txBody>
      </p:sp>
      <p:sp>
        <p:nvSpPr>
          <p:cNvPr id="35" name="Google Shape;35;p9"/>
          <p:cNvSpPr txBox="1">
            <a:spLocks noGrp="1"/>
          </p:cNvSpPr>
          <p:nvPr>
            <p:ph type="body" idx="1"/>
          </p:nvPr>
        </p:nvSpPr>
        <p:spPr>
          <a:xfrm>
            <a:off x="457200" y="1545738"/>
            <a:ext cx="8229600" cy="49677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b="1" dirty="0">
                <a:solidFill>
                  <a:srgbClr val="A01043"/>
                </a:solidFill>
                <a:latin typeface="Georgia"/>
                <a:ea typeface="Georgia"/>
                <a:cs typeface="Georgia"/>
                <a:sym typeface="Georgia"/>
              </a:rPr>
              <a:t>Συντονιστική Επιτροπή ΔΑΣΤΑ</a:t>
            </a:r>
            <a:endParaRPr sz="1800" b="1" dirty="0">
              <a:solidFill>
                <a:srgbClr val="412F5D"/>
              </a:solidFill>
            </a:endParaRPr>
          </a:p>
          <a:p>
            <a:pPr marL="0" lvl="0" indent="0" algn="l" rtl="0">
              <a:spcBef>
                <a:spcPts val="600"/>
              </a:spcBef>
              <a:spcAft>
                <a:spcPts val="0"/>
              </a:spcAft>
              <a:buNone/>
            </a:pPr>
            <a:endParaRPr sz="1800" dirty="0">
              <a:solidFill>
                <a:srgbClr val="412F5D"/>
              </a:solidFill>
            </a:endParaRPr>
          </a:p>
          <a:p>
            <a:pPr marL="0" lvl="0" indent="0" algn="l" rtl="0">
              <a:spcBef>
                <a:spcPts val="600"/>
              </a:spcBef>
              <a:spcAft>
                <a:spcPts val="0"/>
              </a:spcAft>
              <a:buNone/>
            </a:pPr>
            <a:endParaRPr sz="1800" dirty="0"/>
          </a:p>
          <a:p>
            <a:pPr marL="0" lvl="0" indent="0" algn="l" rtl="0">
              <a:spcBef>
                <a:spcPts val="600"/>
              </a:spcBef>
              <a:spcAft>
                <a:spcPts val="0"/>
              </a:spcAft>
              <a:buNone/>
            </a:pPr>
            <a:endParaRPr sz="1800" dirty="0"/>
          </a:p>
        </p:txBody>
      </p:sp>
      <p:sp>
        <p:nvSpPr>
          <p:cNvPr id="36" name="Google Shape;36;p9"/>
          <p:cNvSpPr/>
          <p:nvPr/>
        </p:nvSpPr>
        <p:spPr>
          <a:xfrm>
            <a:off x="0" y="6589178"/>
            <a:ext cx="9154500" cy="268800"/>
          </a:xfrm>
          <a:prstGeom prst="rect">
            <a:avLst/>
          </a:prstGeom>
          <a:solidFill>
            <a:srgbClr val="A01043"/>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7" name="Google Shape;37;p9"/>
          <p:cNvPicPr preferRelativeResize="0"/>
          <p:nvPr/>
        </p:nvPicPr>
        <p:blipFill>
          <a:blip r:embed="rId3">
            <a:alphaModFix/>
          </a:blip>
          <a:stretch>
            <a:fillRect/>
          </a:stretch>
        </p:blipFill>
        <p:spPr>
          <a:xfrm>
            <a:off x="75375" y="99825"/>
            <a:ext cx="704850" cy="704850"/>
          </a:xfrm>
          <a:prstGeom prst="rect">
            <a:avLst/>
          </a:prstGeom>
          <a:noFill/>
          <a:ln>
            <a:noFill/>
          </a:ln>
        </p:spPr>
      </p:pic>
      <p:sp>
        <p:nvSpPr>
          <p:cNvPr id="38" name="Google Shape;38;p9"/>
          <p:cNvSpPr/>
          <p:nvPr/>
        </p:nvSpPr>
        <p:spPr>
          <a:xfrm>
            <a:off x="3312100" y="2390475"/>
            <a:ext cx="2337600" cy="705300"/>
          </a:xfrm>
          <a:prstGeom prst="roundRect">
            <a:avLst>
              <a:gd name="adj" fmla="val 16667"/>
            </a:avLst>
          </a:prstGeom>
          <a:solidFill>
            <a:srgbClr val="FFD403"/>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dk1"/>
                </a:solidFill>
                <a:latin typeface="Georgia"/>
                <a:ea typeface="Georgia"/>
                <a:cs typeface="Georgia"/>
                <a:sym typeface="Georgia"/>
              </a:rPr>
              <a:t>Δομή Απασχόλησης &amp; Σταδιοδρομίας</a:t>
            </a:r>
            <a:endParaRPr dirty="0">
              <a:solidFill>
                <a:schemeClr val="dk1"/>
              </a:solidFill>
              <a:latin typeface="Georgia"/>
              <a:ea typeface="Georgia"/>
              <a:cs typeface="Georgia"/>
              <a:sym typeface="Georgia"/>
            </a:endParaRPr>
          </a:p>
        </p:txBody>
      </p:sp>
      <p:sp>
        <p:nvSpPr>
          <p:cNvPr id="39" name="Google Shape;39;p9"/>
          <p:cNvSpPr/>
          <p:nvPr/>
        </p:nvSpPr>
        <p:spPr>
          <a:xfrm>
            <a:off x="604625" y="3587700"/>
            <a:ext cx="2351100" cy="653100"/>
          </a:xfrm>
          <a:prstGeom prst="roundRect">
            <a:avLst>
              <a:gd name="adj" fmla="val 16667"/>
            </a:avLst>
          </a:prstGeom>
          <a:solidFill>
            <a:srgbClr val="A01043"/>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lt1"/>
                </a:solidFill>
                <a:latin typeface="Georgia"/>
                <a:ea typeface="Georgia"/>
                <a:cs typeface="Georgia"/>
                <a:sym typeface="Georgia"/>
              </a:rPr>
              <a:t>   Γραφείο Διασύνδεσης</a:t>
            </a:r>
            <a:endParaRPr dirty="0">
              <a:solidFill>
                <a:schemeClr val="lt1"/>
              </a:solidFill>
              <a:latin typeface="Georgia"/>
              <a:ea typeface="Georgia"/>
              <a:cs typeface="Georgia"/>
              <a:sym typeface="Georgia"/>
            </a:endParaRPr>
          </a:p>
        </p:txBody>
      </p:sp>
      <p:sp>
        <p:nvSpPr>
          <p:cNvPr id="41" name="Google Shape;41;p9"/>
          <p:cNvSpPr/>
          <p:nvPr/>
        </p:nvSpPr>
        <p:spPr>
          <a:xfrm>
            <a:off x="6189818" y="3587700"/>
            <a:ext cx="2455800" cy="653100"/>
          </a:xfrm>
          <a:prstGeom prst="roundRect">
            <a:avLst>
              <a:gd name="adj" fmla="val 16667"/>
            </a:avLst>
          </a:prstGeom>
          <a:solidFill>
            <a:srgbClr val="274E13"/>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lt1"/>
                </a:solidFill>
                <a:latin typeface="Georgia"/>
                <a:ea typeface="Georgia"/>
                <a:cs typeface="Georgia"/>
                <a:sym typeface="Georgia"/>
              </a:rPr>
              <a:t>   Μονάδα Καινοτομίας &amp;     </a:t>
            </a:r>
            <a:endParaRPr dirty="0">
              <a:solidFill>
                <a:schemeClr val="lt1"/>
              </a:solidFill>
              <a:latin typeface="Georgia"/>
              <a:ea typeface="Georgia"/>
              <a:cs typeface="Georgia"/>
              <a:sym typeface="Georgia"/>
            </a:endParaRPr>
          </a:p>
          <a:p>
            <a:pPr marL="0" lvl="0" indent="0" algn="ctr" rtl="0">
              <a:spcBef>
                <a:spcPts val="0"/>
              </a:spcBef>
              <a:spcAft>
                <a:spcPts val="0"/>
              </a:spcAft>
              <a:buNone/>
            </a:pPr>
            <a:r>
              <a:rPr lang="en" dirty="0">
                <a:solidFill>
                  <a:schemeClr val="lt1"/>
                </a:solidFill>
                <a:latin typeface="Georgia"/>
                <a:ea typeface="Georgia"/>
                <a:cs typeface="Georgia"/>
                <a:sym typeface="Georgia"/>
              </a:rPr>
              <a:t>   Επιχειρηματικότητας</a:t>
            </a:r>
            <a:endParaRPr dirty="0">
              <a:solidFill>
                <a:schemeClr val="lt1"/>
              </a:solidFill>
              <a:latin typeface="Georgia"/>
              <a:ea typeface="Georgia"/>
              <a:cs typeface="Georgia"/>
              <a:sym typeface="Georgia"/>
            </a:endParaRPr>
          </a:p>
        </p:txBody>
      </p:sp>
      <p:sp>
        <p:nvSpPr>
          <p:cNvPr id="42" name="Google Shape;42;p9"/>
          <p:cNvSpPr/>
          <p:nvPr/>
        </p:nvSpPr>
        <p:spPr>
          <a:xfrm>
            <a:off x="617375" y="4715600"/>
            <a:ext cx="2325600" cy="1149600"/>
          </a:xfrm>
          <a:prstGeom prst="roundRect">
            <a:avLst>
              <a:gd name="adj" fmla="val 16667"/>
            </a:avLst>
          </a:prstGeom>
          <a:solidFill>
            <a:schemeClr val="lt2"/>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457200" lvl="0" indent="-317500" algn="l" rtl="0">
              <a:spcBef>
                <a:spcPts val="0"/>
              </a:spcBef>
              <a:spcAft>
                <a:spcPts val="0"/>
              </a:spcAft>
              <a:buClr>
                <a:schemeClr val="dk1"/>
              </a:buClr>
              <a:buSzPts val="1400"/>
              <a:buChar char="●"/>
            </a:pPr>
            <a:r>
              <a:rPr lang="en">
                <a:solidFill>
                  <a:schemeClr val="dk1"/>
                </a:solidFill>
                <a:latin typeface="Georgia"/>
                <a:ea typeface="Georgia"/>
                <a:cs typeface="Georgia"/>
                <a:sym typeface="Georgia"/>
              </a:rPr>
              <a:t>Εκπαίδευση</a:t>
            </a:r>
            <a:endParaRPr>
              <a:solidFill>
                <a:schemeClr val="dk1"/>
              </a:solidFill>
              <a:latin typeface="Georgia"/>
              <a:ea typeface="Georgia"/>
              <a:cs typeface="Georgia"/>
              <a:sym typeface="Georgia"/>
            </a:endParaRPr>
          </a:p>
          <a:p>
            <a:pPr marL="457200" lvl="0" indent="-317500" algn="l" rtl="0">
              <a:spcBef>
                <a:spcPts val="0"/>
              </a:spcBef>
              <a:spcAft>
                <a:spcPts val="0"/>
              </a:spcAft>
              <a:buClr>
                <a:schemeClr val="dk1"/>
              </a:buClr>
              <a:buSzPts val="1400"/>
              <a:buChar char="●"/>
            </a:pPr>
            <a:r>
              <a:rPr lang="en">
                <a:solidFill>
                  <a:schemeClr val="dk1"/>
                </a:solidFill>
                <a:latin typeface="Georgia"/>
                <a:ea typeface="Georgia"/>
                <a:cs typeface="Georgia"/>
                <a:sym typeface="Georgia"/>
              </a:rPr>
              <a:t>Απασχόληση</a:t>
            </a:r>
            <a:endParaRPr>
              <a:solidFill>
                <a:schemeClr val="dk1"/>
              </a:solidFill>
              <a:latin typeface="Georgia"/>
              <a:ea typeface="Georgia"/>
              <a:cs typeface="Georgia"/>
              <a:sym typeface="Georgia"/>
            </a:endParaRPr>
          </a:p>
          <a:p>
            <a:pPr marL="457200" lvl="0" indent="-317500" algn="l" rtl="0">
              <a:spcBef>
                <a:spcPts val="0"/>
              </a:spcBef>
              <a:spcAft>
                <a:spcPts val="0"/>
              </a:spcAft>
              <a:buClr>
                <a:schemeClr val="dk1"/>
              </a:buClr>
              <a:buSzPts val="1400"/>
              <a:buChar char="●"/>
            </a:pPr>
            <a:r>
              <a:rPr lang="en">
                <a:solidFill>
                  <a:schemeClr val="dk1"/>
                </a:solidFill>
                <a:latin typeface="Georgia"/>
                <a:ea typeface="Georgia"/>
                <a:cs typeface="Georgia"/>
                <a:sym typeface="Georgia"/>
              </a:rPr>
              <a:t>Κατάρτιση</a:t>
            </a:r>
            <a:endParaRPr>
              <a:solidFill>
                <a:schemeClr val="dk1"/>
              </a:solidFill>
              <a:latin typeface="Georgia"/>
              <a:ea typeface="Georgia"/>
              <a:cs typeface="Georgia"/>
              <a:sym typeface="Georgia"/>
            </a:endParaRPr>
          </a:p>
          <a:p>
            <a:pPr marL="457200" lvl="0" indent="-317500" algn="l" rtl="0">
              <a:spcBef>
                <a:spcPts val="0"/>
              </a:spcBef>
              <a:spcAft>
                <a:spcPts val="0"/>
              </a:spcAft>
              <a:buClr>
                <a:schemeClr val="dk1"/>
              </a:buClr>
              <a:buSzPts val="1400"/>
              <a:buChar char="●"/>
            </a:pPr>
            <a:r>
              <a:rPr lang="en">
                <a:solidFill>
                  <a:schemeClr val="dk1"/>
                </a:solidFill>
                <a:latin typeface="Georgia"/>
                <a:ea typeface="Georgia"/>
                <a:cs typeface="Georgia"/>
                <a:sym typeface="Georgia"/>
              </a:rPr>
              <a:t>Δια βίου Μάθηση</a:t>
            </a:r>
            <a:endParaRPr>
              <a:solidFill>
                <a:schemeClr val="dk1"/>
              </a:solidFill>
              <a:latin typeface="Georgia"/>
              <a:ea typeface="Georgia"/>
              <a:cs typeface="Georgia"/>
              <a:sym typeface="Georgia"/>
            </a:endParaRPr>
          </a:p>
        </p:txBody>
      </p:sp>
      <p:sp>
        <p:nvSpPr>
          <p:cNvPr id="44" name="Google Shape;44;p9"/>
          <p:cNvSpPr/>
          <p:nvPr/>
        </p:nvSpPr>
        <p:spPr>
          <a:xfrm>
            <a:off x="6189668" y="4715600"/>
            <a:ext cx="2456100" cy="1149600"/>
          </a:xfrm>
          <a:prstGeom prst="roundRect">
            <a:avLst>
              <a:gd name="adj" fmla="val 16667"/>
            </a:avLst>
          </a:prstGeom>
          <a:solidFill>
            <a:schemeClr val="lt2"/>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457200" lvl="0" indent="-317500" algn="l" rtl="0">
              <a:spcBef>
                <a:spcPts val="0"/>
              </a:spcBef>
              <a:spcAft>
                <a:spcPts val="0"/>
              </a:spcAft>
              <a:buSzPts val="1400"/>
              <a:buChar char="●"/>
            </a:pPr>
            <a:r>
              <a:rPr lang="en">
                <a:solidFill>
                  <a:schemeClr val="dk1"/>
                </a:solidFill>
                <a:latin typeface="Georgia"/>
                <a:ea typeface="Georgia"/>
                <a:cs typeface="Georgia"/>
                <a:sym typeface="Georgia"/>
              </a:rPr>
              <a:t>Επιχειρηματικότητα</a:t>
            </a:r>
            <a:endParaRPr>
              <a:solidFill>
                <a:schemeClr val="dk1"/>
              </a:solidFill>
              <a:latin typeface="Georgia"/>
              <a:ea typeface="Georgia"/>
              <a:cs typeface="Georgia"/>
              <a:sym typeface="Georgia"/>
            </a:endParaRPr>
          </a:p>
          <a:p>
            <a:pPr marL="457200" lvl="0" indent="-317500" algn="l" rtl="0">
              <a:spcBef>
                <a:spcPts val="0"/>
              </a:spcBef>
              <a:spcAft>
                <a:spcPts val="0"/>
              </a:spcAft>
              <a:buSzPts val="1400"/>
              <a:buChar char="●"/>
            </a:pPr>
            <a:r>
              <a:rPr lang="en">
                <a:solidFill>
                  <a:schemeClr val="dk1"/>
                </a:solidFill>
                <a:latin typeface="Georgia"/>
                <a:ea typeface="Georgia"/>
                <a:cs typeface="Georgia"/>
                <a:sym typeface="Georgia"/>
              </a:rPr>
              <a:t>Καινοτομία</a:t>
            </a:r>
            <a:endParaRPr>
              <a:solidFill>
                <a:schemeClr val="dk1"/>
              </a:solidFill>
              <a:latin typeface="Georgia"/>
              <a:ea typeface="Georgia"/>
              <a:cs typeface="Georgia"/>
              <a:sym typeface="Georgia"/>
            </a:endParaRPr>
          </a:p>
        </p:txBody>
      </p:sp>
      <p:cxnSp>
        <p:nvCxnSpPr>
          <p:cNvPr id="46" name="Google Shape;46;p9"/>
          <p:cNvCxnSpPr>
            <a:stCxn id="39" idx="2"/>
            <a:endCxn id="42" idx="0"/>
          </p:cNvCxnSpPr>
          <p:nvPr/>
        </p:nvCxnSpPr>
        <p:spPr>
          <a:xfrm>
            <a:off x="1780175" y="4240800"/>
            <a:ext cx="0" cy="474900"/>
          </a:xfrm>
          <a:prstGeom prst="straightConnector1">
            <a:avLst/>
          </a:prstGeom>
          <a:noFill/>
          <a:ln w="19050" cap="flat" cmpd="sng">
            <a:solidFill>
              <a:schemeClr val="dk2"/>
            </a:solidFill>
            <a:prstDash val="solid"/>
            <a:round/>
            <a:headEnd type="none" w="med" len="med"/>
            <a:tailEnd type="none" w="med" len="med"/>
          </a:ln>
        </p:spPr>
      </p:cxnSp>
      <p:cxnSp>
        <p:nvCxnSpPr>
          <p:cNvPr id="47" name="Google Shape;47;p9"/>
          <p:cNvCxnSpPr>
            <a:stCxn id="44" idx="0"/>
            <a:endCxn id="41" idx="2"/>
          </p:cNvCxnSpPr>
          <p:nvPr/>
        </p:nvCxnSpPr>
        <p:spPr>
          <a:xfrm rot="10800000">
            <a:off x="7417718" y="4240700"/>
            <a:ext cx="0" cy="474900"/>
          </a:xfrm>
          <a:prstGeom prst="straightConnector1">
            <a:avLst/>
          </a:prstGeom>
          <a:noFill/>
          <a:ln w="19050" cap="flat" cmpd="sng">
            <a:solidFill>
              <a:schemeClr val="dk2"/>
            </a:solidFill>
            <a:prstDash val="solid"/>
            <a:round/>
            <a:headEnd type="none" w="med" len="med"/>
            <a:tailEnd type="none" w="med" len="med"/>
          </a:ln>
        </p:spPr>
      </p:cxnSp>
      <p:cxnSp>
        <p:nvCxnSpPr>
          <p:cNvPr id="49" name="Google Shape;49;p9"/>
          <p:cNvCxnSpPr/>
          <p:nvPr/>
        </p:nvCxnSpPr>
        <p:spPr>
          <a:xfrm>
            <a:off x="4474000" y="3288788"/>
            <a:ext cx="2966100" cy="1500"/>
          </a:xfrm>
          <a:prstGeom prst="straightConnector1">
            <a:avLst/>
          </a:prstGeom>
          <a:noFill/>
          <a:ln w="19050" cap="flat" cmpd="sng">
            <a:solidFill>
              <a:schemeClr val="dk2"/>
            </a:solidFill>
            <a:prstDash val="solid"/>
            <a:round/>
            <a:headEnd type="none" w="med" len="med"/>
            <a:tailEnd type="none" w="med" len="med"/>
          </a:ln>
        </p:spPr>
      </p:cxnSp>
      <p:cxnSp>
        <p:nvCxnSpPr>
          <p:cNvPr id="50" name="Google Shape;50;p9"/>
          <p:cNvCxnSpPr/>
          <p:nvPr/>
        </p:nvCxnSpPr>
        <p:spPr>
          <a:xfrm flipH="1">
            <a:off x="1759593" y="3290175"/>
            <a:ext cx="2769583" cy="10425"/>
          </a:xfrm>
          <a:prstGeom prst="straightConnector1">
            <a:avLst/>
          </a:prstGeom>
          <a:noFill/>
          <a:ln w="19050" cap="flat" cmpd="sng">
            <a:solidFill>
              <a:schemeClr val="dk2"/>
            </a:solidFill>
            <a:prstDash val="solid"/>
            <a:round/>
            <a:headEnd type="none" w="med" len="med"/>
            <a:tailEnd type="none" w="med" len="med"/>
          </a:ln>
        </p:spPr>
      </p:cxnSp>
      <p:cxnSp>
        <p:nvCxnSpPr>
          <p:cNvPr id="51" name="Google Shape;51;p9"/>
          <p:cNvCxnSpPr>
            <a:stCxn id="41" idx="0"/>
          </p:cNvCxnSpPr>
          <p:nvPr/>
        </p:nvCxnSpPr>
        <p:spPr>
          <a:xfrm rot="10800000" flipH="1">
            <a:off x="7417718" y="3290100"/>
            <a:ext cx="1800" cy="297600"/>
          </a:xfrm>
          <a:prstGeom prst="straightConnector1">
            <a:avLst/>
          </a:prstGeom>
          <a:noFill/>
          <a:ln w="19050" cap="flat" cmpd="sng">
            <a:solidFill>
              <a:schemeClr val="dk2"/>
            </a:solidFill>
            <a:prstDash val="solid"/>
            <a:round/>
            <a:headEnd type="none" w="med" len="med"/>
            <a:tailEnd type="none" w="med" len="med"/>
          </a:ln>
        </p:spPr>
      </p:cxnSp>
      <p:cxnSp>
        <p:nvCxnSpPr>
          <p:cNvPr id="52" name="Google Shape;52;p9"/>
          <p:cNvCxnSpPr>
            <a:stCxn id="39" idx="0"/>
          </p:cNvCxnSpPr>
          <p:nvPr/>
        </p:nvCxnSpPr>
        <p:spPr>
          <a:xfrm rot="10800000" flipH="1">
            <a:off x="1780175" y="3300600"/>
            <a:ext cx="3600" cy="287100"/>
          </a:xfrm>
          <a:prstGeom prst="straightConnector1">
            <a:avLst/>
          </a:prstGeom>
          <a:noFill/>
          <a:ln w="19050" cap="flat" cmpd="sng">
            <a:solidFill>
              <a:schemeClr val="dk2"/>
            </a:solidFill>
            <a:prstDash val="solid"/>
            <a:round/>
            <a:headEnd type="none" w="med" len="med"/>
            <a:tailEnd type="none" w="med" len="med"/>
          </a:ln>
        </p:spPr>
      </p:cxnSp>
      <p:cxnSp>
        <p:nvCxnSpPr>
          <p:cNvPr id="26" name="Google Shape;52;p9"/>
          <p:cNvCxnSpPr/>
          <p:nvPr/>
        </p:nvCxnSpPr>
        <p:spPr>
          <a:xfrm flipV="1">
            <a:off x="4524894" y="3105006"/>
            <a:ext cx="0" cy="190381"/>
          </a:xfrm>
          <a:prstGeom prst="straightConnector1">
            <a:avLst/>
          </a:prstGeom>
          <a:noFill/>
          <a:ln w="19050" cap="flat" cmpd="sng">
            <a:solidFill>
              <a:schemeClr val="dk2"/>
            </a:solidFill>
            <a:prstDash val="solid"/>
            <a:round/>
            <a:headEnd type="none" w="med" len="med"/>
            <a:tailEnd type="none" w="med" len="med"/>
          </a:ln>
        </p:spPr>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33"/>
          <p:cNvSpPr/>
          <p:nvPr/>
        </p:nvSpPr>
        <p:spPr>
          <a:xfrm>
            <a:off x="-6" y="25638"/>
            <a:ext cx="9155700" cy="1520100"/>
          </a:xfrm>
          <a:prstGeom prst="rect">
            <a:avLst/>
          </a:prstGeom>
          <a:solidFill>
            <a:srgbClr val="412F5D"/>
          </a:solidFill>
          <a:ln w="19050" cap="flat" cmpd="sng">
            <a:solidFill>
              <a:srgbClr val="412F5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33"/>
          <p:cNvSpPr txBox="1">
            <a:spLocks noGrp="1"/>
          </p:cNvSpPr>
          <p:nvPr>
            <p:ph type="title"/>
          </p:nvPr>
        </p:nvSpPr>
        <p:spPr>
          <a:xfrm>
            <a:off x="919368" y="274638"/>
            <a:ext cx="77673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solidFill>
                  <a:srgbClr val="EFEFEF"/>
                </a:solidFill>
                <a:latin typeface="Georgia"/>
                <a:ea typeface="Georgia"/>
                <a:cs typeface="Georgia"/>
                <a:sym typeface="Georgia"/>
              </a:rPr>
              <a:t>Δομή Απασχόλησης &amp; Σταδιοδρομίας</a:t>
            </a:r>
            <a:endParaRPr>
              <a:solidFill>
                <a:srgbClr val="EFEFEF"/>
              </a:solidFill>
              <a:latin typeface="Georgia"/>
              <a:ea typeface="Georgia"/>
              <a:cs typeface="Georgia"/>
              <a:sym typeface="Georgia"/>
            </a:endParaRPr>
          </a:p>
        </p:txBody>
      </p:sp>
      <p:sp>
        <p:nvSpPr>
          <p:cNvPr id="279" name="Google Shape;279;p33"/>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b="1" dirty="0">
                <a:solidFill>
                  <a:srgbClr val="A01043"/>
                </a:solidFill>
                <a:latin typeface="Georgia"/>
                <a:ea typeface="Georgia"/>
                <a:cs typeface="Georgia"/>
                <a:sym typeface="Georgia"/>
              </a:rPr>
              <a:t>Διασυνδεθείτε</a:t>
            </a:r>
            <a:endParaRPr b="1" dirty="0">
              <a:solidFill>
                <a:srgbClr val="A01043"/>
              </a:solidFill>
              <a:latin typeface="Georgia"/>
              <a:ea typeface="Georgia"/>
              <a:cs typeface="Georgia"/>
              <a:sym typeface="Georgia"/>
            </a:endParaRPr>
          </a:p>
          <a:p>
            <a:pPr marL="0" lvl="0" indent="0" algn="l" rtl="0">
              <a:lnSpc>
                <a:spcPct val="115000"/>
              </a:lnSpc>
              <a:spcBef>
                <a:spcPts val="0"/>
              </a:spcBef>
              <a:spcAft>
                <a:spcPts val="0"/>
              </a:spcAft>
              <a:buNone/>
            </a:pPr>
            <a:endParaRPr sz="1000" b="1" dirty="0">
              <a:solidFill>
                <a:srgbClr val="A01043"/>
              </a:solidFill>
              <a:latin typeface="Georgia"/>
              <a:ea typeface="Georgia"/>
              <a:cs typeface="Georgia"/>
              <a:sym typeface="Georgia"/>
            </a:endParaRPr>
          </a:p>
          <a:p>
            <a:pPr marL="0" lvl="0" indent="0" algn="l" rtl="0">
              <a:lnSpc>
                <a:spcPct val="115000"/>
              </a:lnSpc>
              <a:spcBef>
                <a:spcPts val="0"/>
              </a:spcBef>
              <a:spcAft>
                <a:spcPts val="0"/>
              </a:spcAft>
              <a:buNone/>
            </a:pPr>
            <a:r>
              <a:rPr lang="en" sz="1800" b="1" dirty="0">
                <a:solidFill>
                  <a:srgbClr val="412F5D"/>
                </a:solidFill>
                <a:latin typeface="Georgia"/>
                <a:ea typeface="Georgia"/>
                <a:cs typeface="Georgia"/>
                <a:sym typeface="Georgia"/>
              </a:rPr>
              <a:t>Η </a:t>
            </a:r>
            <a:r>
              <a:rPr lang="en" sz="1800" b="1" dirty="0" smtClean="0">
                <a:solidFill>
                  <a:srgbClr val="412F5D"/>
                </a:solidFill>
                <a:latin typeface="Georgia"/>
                <a:ea typeface="Georgia"/>
                <a:cs typeface="Georgia"/>
                <a:sym typeface="Georgia"/>
              </a:rPr>
              <a:t>Δ</a:t>
            </a:r>
            <a:r>
              <a:rPr lang="el-GR" sz="1800" b="1" dirty="0" smtClean="0">
                <a:solidFill>
                  <a:srgbClr val="412F5D"/>
                </a:solidFill>
                <a:latin typeface="Georgia"/>
                <a:ea typeface="Georgia"/>
                <a:cs typeface="Georgia"/>
                <a:sym typeface="Georgia"/>
              </a:rPr>
              <a:t>.</a:t>
            </a:r>
            <a:r>
              <a:rPr lang="en" sz="1800" b="1" dirty="0" smtClean="0">
                <a:solidFill>
                  <a:srgbClr val="412F5D"/>
                </a:solidFill>
                <a:latin typeface="Georgia"/>
                <a:ea typeface="Georgia"/>
                <a:cs typeface="Georgia"/>
                <a:sym typeface="Georgia"/>
              </a:rPr>
              <a:t>Α</a:t>
            </a:r>
            <a:r>
              <a:rPr lang="el-GR" sz="1800" b="1" dirty="0" smtClean="0">
                <a:solidFill>
                  <a:srgbClr val="412F5D"/>
                </a:solidFill>
                <a:latin typeface="Georgia"/>
                <a:ea typeface="Georgia"/>
                <a:cs typeface="Georgia"/>
                <a:sym typeface="Georgia"/>
              </a:rPr>
              <a:t>.</a:t>
            </a:r>
            <a:r>
              <a:rPr lang="en" sz="1800" b="1" dirty="0" smtClean="0">
                <a:solidFill>
                  <a:srgbClr val="412F5D"/>
                </a:solidFill>
                <a:latin typeface="Georgia"/>
                <a:ea typeface="Georgia"/>
                <a:cs typeface="Georgia"/>
                <a:sym typeface="Georgia"/>
              </a:rPr>
              <a:t>ΣΤΑ</a:t>
            </a:r>
            <a:r>
              <a:rPr lang="el-GR" sz="1800" b="1" dirty="0" smtClean="0">
                <a:solidFill>
                  <a:srgbClr val="412F5D"/>
                </a:solidFill>
                <a:latin typeface="Georgia"/>
                <a:ea typeface="Georgia"/>
                <a:cs typeface="Georgia"/>
                <a:sym typeface="Georgia"/>
              </a:rPr>
              <a:t>.</a:t>
            </a:r>
            <a:r>
              <a:rPr lang="en" sz="1800" b="1" dirty="0" smtClean="0">
                <a:solidFill>
                  <a:srgbClr val="412F5D"/>
                </a:solidFill>
                <a:latin typeface="Georgia"/>
                <a:ea typeface="Georgia"/>
                <a:cs typeface="Georgia"/>
                <a:sym typeface="Georgia"/>
              </a:rPr>
              <a:t> </a:t>
            </a:r>
            <a:r>
              <a:rPr lang="en" sz="1800" b="1" dirty="0">
                <a:solidFill>
                  <a:srgbClr val="412F5D"/>
                </a:solidFill>
                <a:latin typeface="Georgia"/>
                <a:ea typeface="Georgia"/>
                <a:cs typeface="Georgia"/>
                <a:sym typeface="Georgia"/>
              </a:rPr>
              <a:t>Δ.Π.Θ. εκπέμπει ραδιοφωνικά μέσα από </a:t>
            </a:r>
            <a:r>
              <a:rPr lang="en" sz="1800" b="1" dirty="0" smtClean="0">
                <a:solidFill>
                  <a:srgbClr val="412F5D"/>
                </a:solidFill>
                <a:latin typeface="Georgia"/>
                <a:ea typeface="Georgia"/>
                <a:cs typeface="Georgia"/>
                <a:sym typeface="Georgia"/>
              </a:rPr>
              <a:t>τη </a:t>
            </a:r>
            <a:r>
              <a:rPr lang="en" sz="1800" b="1" dirty="0">
                <a:solidFill>
                  <a:srgbClr val="412F5D"/>
                </a:solidFill>
                <a:latin typeface="Georgia"/>
                <a:ea typeface="Georgia"/>
                <a:cs typeface="Georgia"/>
                <a:sym typeface="Georgia"/>
              </a:rPr>
              <a:t>συχνότητα του δημοτικού ραδιοφώνου Ξάνθης</a:t>
            </a:r>
            <a:endParaRPr sz="1800" b="1" dirty="0">
              <a:solidFill>
                <a:srgbClr val="412F5D"/>
              </a:solidFill>
              <a:latin typeface="Georgia"/>
              <a:ea typeface="Georgia"/>
              <a:cs typeface="Georgia"/>
              <a:sym typeface="Georgia"/>
            </a:endParaRPr>
          </a:p>
          <a:p>
            <a:pPr marL="0" lvl="0" indent="2260600" algn="l" rtl="0">
              <a:lnSpc>
                <a:spcPct val="115000"/>
              </a:lnSpc>
              <a:spcBef>
                <a:spcPts val="0"/>
              </a:spcBef>
              <a:spcAft>
                <a:spcPts val="0"/>
              </a:spcAft>
              <a:buNone/>
            </a:pPr>
            <a:r>
              <a:rPr lang="en" sz="1800" b="1" dirty="0">
                <a:solidFill>
                  <a:srgbClr val="412F5D"/>
                </a:solidFill>
                <a:latin typeface="Georgia"/>
                <a:ea typeface="Georgia"/>
                <a:cs typeface="Georgia"/>
                <a:sym typeface="Georgia"/>
              </a:rPr>
              <a:t>Κάθε </a:t>
            </a:r>
            <a:r>
              <a:rPr lang="en" sz="1800" b="1" dirty="0">
                <a:solidFill>
                  <a:srgbClr val="A01043"/>
                </a:solidFill>
                <a:latin typeface="Georgia"/>
                <a:ea typeface="Georgia"/>
                <a:cs typeface="Georgia"/>
                <a:sym typeface="Georgia"/>
              </a:rPr>
              <a:t>Παρασκευή</a:t>
            </a:r>
            <a:r>
              <a:rPr lang="en" sz="1800" b="1" dirty="0">
                <a:solidFill>
                  <a:srgbClr val="412F5D"/>
                </a:solidFill>
                <a:latin typeface="Georgia"/>
                <a:ea typeface="Georgia"/>
                <a:cs typeface="Georgia"/>
                <a:sym typeface="Georgia"/>
              </a:rPr>
              <a:t> στις </a:t>
            </a:r>
            <a:r>
              <a:rPr lang="en" sz="1800" b="1" dirty="0">
                <a:solidFill>
                  <a:srgbClr val="A01043"/>
                </a:solidFill>
                <a:latin typeface="Georgia"/>
                <a:ea typeface="Georgia"/>
                <a:cs typeface="Georgia"/>
                <a:sym typeface="Georgia"/>
              </a:rPr>
              <a:t>11:00 π.μ.</a:t>
            </a:r>
            <a:r>
              <a:rPr lang="en" sz="1800" b="1" dirty="0">
                <a:solidFill>
                  <a:srgbClr val="412F5D"/>
                </a:solidFill>
                <a:latin typeface="Georgia"/>
                <a:ea typeface="Georgia"/>
                <a:cs typeface="Georgia"/>
                <a:sym typeface="Georgia"/>
              </a:rPr>
              <a:t>  </a:t>
            </a:r>
            <a:endParaRPr sz="1800" b="1" dirty="0">
              <a:solidFill>
                <a:srgbClr val="412F5D"/>
              </a:solidFill>
              <a:latin typeface="Georgia"/>
              <a:ea typeface="Georgia"/>
              <a:cs typeface="Georgia"/>
              <a:sym typeface="Georgia"/>
            </a:endParaRPr>
          </a:p>
          <a:p>
            <a:pPr marL="0" lvl="0" indent="2260600" algn="l" rtl="0">
              <a:lnSpc>
                <a:spcPct val="115000"/>
              </a:lnSpc>
              <a:spcBef>
                <a:spcPts val="0"/>
              </a:spcBef>
              <a:spcAft>
                <a:spcPts val="0"/>
              </a:spcAft>
              <a:buNone/>
            </a:pPr>
            <a:r>
              <a:rPr lang="en" sz="1800" b="1" dirty="0">
                <a:solidFill>
                  <a:srgbClr val="412F5D"/>
                </a:solidFill>
                <a:latin typeface="Georgia"/>
                <a:ea typeface="Georgia"/>
                <a:cs typeface="Georgia"/>
                <a:sym typeface="Georgia"/>
              </a:rPr>
              <a:t>Και διαδικτυακά μέσω</a:t>
            </a:r>
            <a:endParaRPr sz="1800" b="1" dirty="0">
              <a:solidFill>
                <a:srgbClr val="412F5D"/>
              </a:solidFill>
              <a:latin typeface="Georgia"/>
              <a:ea typeface="Georgia"/>
              <a:cs typeface="Georgia"/>
              <a:sym typeface="Georgia"/>
            </a:endParaRPr>
          </a:p>
          <a:p>
            <a:pPr marL="0" lvl="0" indent="2260600" algn="l" rtl="0">
              <a:lnSpc>
                <a:spcPct val="115000"/>
              </a:lnSpc>
              <a:spcBef>
                <a:spcPts val="0"/>
              </a:spcBef>
              <a:spcAft>
                <a:spcPts val="0"/>
              </a:spcAft>
              <a:buNone/>
            </a:pPr>
            <a:r>
              <a:rPr lang="en" sz="1800" b="1" dirty="0">
                <a:solidFill>
                  <a:srgbClr val="412F5D"/>
                </a:solidFill>
                <a:latin typeface="Georgia"/>
                <a:ea typeface="Georgia"/>
                <a:cs typeface="Georgia"/>
                <a:sym typeface="Georgia"/>
              </a:rPr>
              <a:t>Site: </a:t>
            </a:r>
            <a:r>
              <a:rPr lang="en" sz="1800" b="1" dirty="0">
                <a:solidFill>
                  <a:srgbClr val="A01043"/>
                </a:solidFill>
                <a:latin typeface="Georgia"/>
                <a:ea typeface="Georgia"/>
                <a:cs typeface="Georgia"/>
                <a:sym typeface="Georgia"/>
              </a:rPr>
              <a:t>http://www.radio899.gr</a:t>
            </a:r>
            <a:endParaRPr sz="1800" b="1" dirty="0">
              <a:solidFill>
                <a:srgbClr val="A01043"/>
              </a:solidFill>
              <a:latin typeface="Georgia"/>
              <a:ea typeface="Georgia"/>
              <a:cs typeface="Georgia"/>
              <a:sym typeface="Georgia"/>
            </a:endParaRPr>
          </a:p>
          <a:p>
            <a:pPr marL="0" lvl="0" indent="2260600" algn="l" rtl="0">
              <a:lnSpc>
                <a:spcPct val="115000"/>
              </a:lnSpc>
              <a:spcBef>
                <a:spcPts val="0"/>
              </a:spcBef>
              <a:spcAft>
                <a:spcPts val="0"/>
              </a:spcAft>
              <a:buNone/>
            </a:pPr>
            <a:endParaRPr sz="1800" b="1" dirty="0">
              <a:solidFill>
                <a:srgbClr val="412F5D"/>
              </a:solidFill>
              <a:latin typeface="Georgia"/>
              <a:ea typeface="Georgia"/>
              <a:cs typeface="Georgia"/>
              <a:sym typeface="Georgia"/>
            </a:endParaRPr>
          </a:p>
          <a:p>
            <a:pPr marL="0" lvl="0" indent="2260600" algn="l" rtl="0">
              <a:lnSpc>
                <a:spcPct val="115000"/>
              </a:lnSpc>
              <a:spcBef>
                <a:spcPts val="0"/>
              </a:spcBef>
              <a:spcAft>
                <a:spcPts val="0"/>
              </a:spcAft>
              <a:buNone/>
            </a:pPr>
            <a:endParaRPr sz="1000" b="1" dirty="0">
              <a:solidFill>
                <a:srgbClr val="412F5D"/>
              </a:solidFill>
              <a:latin typeface="Georgia"/>
              <a:ea typeface="Georgia"/>
              <a:cs typeface="Georgia"/>
              <a:sym typeface="Georgia"/>
            </a:endParaRPr>
          </a:p>
          <a:p>
            <a:pPr marL="0" lvl="0" indent="0" algn="l" rtl="0">
              <a:lnSpc>
                <a:spcPct val="115000"/>
              </a:lnSpc>
              <a:spcBef>
                <a:spcPts val="0"/>
              </a:spcBef>
              <a:spcAft>
                <a:spcPts val="0"/>
              </a:spcAft>
              <a:buNone/>
            </a:pPr>
            <a:r>
              <a:rPr lang="en" sz="1800" b="1" dirty="0">
                <a:solidFill>
                  <a:srgbClr val="412F5D"/>
                </a:solidFill>
                <a:latin typeface="Georgia"/>
                <a:ea typeface="Georgia"/>
                <a:cs typeface="Georgia"/>
                <a:sym typeface="Georgia"/>
              </a:rPr>
              <a:t>Στην σελίδα </a:t>
            </a:r>
            <a:r>
              <a:rPr lang="en" sz="1800" b="1" dirty="0">
                <a:solidFill>
                  <a:srgbClr val="A01043"/>
                </a:solidFill>
                <a:latin typeface="Georgia"/>
                <a:ea typeface="Georgia"/>
                <a:cs typeface="Georgia"/>
                <a:sym typeface="Georgia"/>
              </a:rPr>
              <a:t>dasta.duth.gr/?q=diasyndetheite</a:t>
            </a:r>
            <a:r>
              <a:rPr lang="en" sz="1800" b="1" dirty="0">
                <a:solidFill>
                  <a:srgbClr val="412F5D"/>
                </a:solidFill>
                <a:latin typeface="Georgia"/>
                <a:ea typeface="Georgia"/>
                <a:cs typeface="Georgia"/>
                <a:sym typeface="Georgia"/>
              </a:rPr>
              <a:t> θα βρείτε:</a:t>
            </a:r>
            <a:endParaRPr sz="1800" b="1" dirty="0">
              <a:solidFill>
                <a:srgbClr val="412F5D"/>
              </a:solidFill>
              <a:latin typeface="Georgia"/>
              <a:ea typeface="Georgia"/>
              <a:cs typeface="Georgia"/>
              <a:sym typeface="Georgia"/>
            </a:endParaRPr>
          </a:p>
          <a:p>
            <a:pPr marL="2743200" lvl="5" indent="-342900" algn="l" rtl="0">
              <a:lnSpc>
                <a:spcPct val="115000"/>
              </a:lnSpc>
              <a:spcBef>
                <a:spcPts val="0"/>
              </a:spcBef>
              <a:spcAft>
                <a:spcPts val="0"/>
              </a:spcAft>
              <a:buClr>
                <a:srgbClr val="412F5D"/>
              </a:buClr>
              <a:buSzPts val="1800"/>
              <a:buChar char="■"/>
            </a:pPr>
            <a:r>
              <a:rPr lang="en" b="1" dirty="0">
                <a:solidFill>
                  <a:srgbClr val="412F5D"/>
                </a:solidFill>
                <a:latin typeface="Georgia"/>
                <a:ea typeface="Georgia"/>
                <a:cs typeface="Georgia"/>
                <a:sym typeface="Georgia"/>
              </a:rPr>
              <a:t>Live Streaming</a:t>
            </a:r>
            <a:endParaRPr b="1" dirty="0">
              <a:solidFill>
                <a:srgbClr val="412F5D"/>
              </a:solidFill>
              <a:latin typeface="Georgia"/>
              <a:ea typeface="Georgia"/>
              <a:cs typeface="Georgia"/>
              <a:sym typeface="Georgia"/>
            </a:endParaRPr>
          </a:p>
          <a:p>
            <a:pPr marL="2743200" lvl="5" indent="-342900" algn="l" rtl="0">
              <a:lnSpc>
                <a:spcPct val="115000"/>
              </a:lnSpc>
              <a:spcBef>
                <a:spcPts val="0"/>
              </a:spcBef>
              <a:spcAft>
                <a:spcPts val="0"/>
              </a:spcAft>
              <a:buClr>
                <a:srgbClr val="412F5D"/>
              </a:buClr>
              <a:buSzPts val="1800"/>
              <a:buChar char="■"/>
            </a:pPr>
            <a:r>
              <a:rPr lang="en" b="1" dirty="0">
                <a:solidFill>
                  <a:srgbClr val="412F5D"/>
                </a:solidFill>
                <a:latin typeface="Georgia"/>
                <a:ea typeface="Georgia"/>
                <a:cs typeface="Georgia"/>
                <a:sym typeface="Georgia"/>
              </a:rPr>
              <a:t>Newsletter</a:t>
            </a:r>
            <a:endParaRPr b="1" dirty="0">
              <a:solidFill>
                <a:srgbClr val="412F5D"/>
              </a:solidFill>
              <a:latin typeface="Georgia"/>
              <a:ea typeface="Georgia"/>
              <a:cs typeface="Georgia"/>
              <a:sym typeface="Georgia"/>
            </a:endParaRPr>
          </a:p>
          <a:p>
            <a:pPr marL="2743200" lvl="5" indent="-342900" algn="l" rtl="0">
              <a:lnSpc>
                <a:spcPct val="100000"/>
              </a:lnSpc>
              <a:spcBef>
                <a:spcPts val="0"/>
              </a:spcBef>
              <a:spcAft>
                <a:spcPts val="0"/>
              </a:spcAft>
              <a:buClr>
                <a:srgbClr val="412F5D"/>
              </a:buClr>
              <a:buSzPts val="1800"/>
              <a:buChar char="■"/>
            </a:pPr>
            <a:r>
              <a:rPr lang="en" b="1" dirty="0">
                <a:solidFill>
                  <a:srgbClr val="412F5D"/>
                </a:solidFill>
                <a:latin typeface="Georgia"/>
                <a:ea typeface="Georgia"/>
                <a:cs typeface="Georgia"/>
                <a:sym typeface="Georgia"/>
              </a:rPr>
              <a:t>Αρχείο συνεντεύξεων</a:t>
            </a:r>
            <a:endParaRPr dirty="0">
              <a:solidFill>
                <a:srgbClr val="412F5D"/>
              </a:solidFill>
              <a:latin typeface="Georgia"/>
              <a:ea typeface="Georgia"/>
              <a:cs typeface="Georgia"/>
              <a:sym typeface="Georgia"/>
            </a:endParaRPr>
          </a:p>
        </p:txBody>
      </p:sp>
      <p:sp>
        <p:nvSpPr>
          <p:cNvPr id="280" name="Google Shape;280;p33"/>
          <p:cNvSpPr/>
          <p:nvPr/>
        </p:nvSpPr>
        <p:spPr>
          <a:xfrm>
            <a:off x="0" y="6589178"/>
            <a:ext cx="9154500" cy="268800"/>
          </a:xfrm>
          <a:prstGeom prst="rect">
            <a:avLst/>
          </a:prstGeom>
          <a:solidFill>
            <a:srgbClr val="A01043"/>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81" name="Google Shape;281;p33"/>
          <p:cNvPicPr preferRelativeResize="0"/>
          <p:nvPr/>
        </p:nvPicPr>
        <p:blipFill>
          <a:blip r:embed="rId3">
            <a:alphaModFix/>
          </a:blip>
          <a:stretch>
            <a:fillRect/>
          </a:stretch>
        </p:blipFill>
        <p:spPr>
          <a:xfrm>
            <a:off x="75375" y="99825"/>
            <a:ext cx="704850" cy="70485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34"/>
          <p:cNvSpPr/>
          <p:nvPr/>
        </p:nvSpPr>
        <p:spPr>
          <a:xfrm>
            <a:off x="-6" y="25638"/>
            <a:ext cx="9155700" cy="1520100"/>
          </a:xfrm>
          <a:prstGeom prst="rect">
            <a:avLst/>
          </a:prstGeom>
          <a:solidFill>
            <a:srgbClr val="412F5D"/>
          </a:solidFill>
          <a:ln w="19050" cap="flat" cmpd="sng">
            <a:solidFill>
              <a:srgbClr val="412F5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34"/>
          <p:cNvSpPr txBox="1">
            <a:spLocks noGrp="1"/>
          </p:cNvSpPr>
          <p:nvPr>
            <p:ph type="title"/>
          </p:nvPr>
        </p:nvSpPr>
        <p:spPr>
          <a:xfrm>
            <a:off x="919368" y="274638"/>
            <a:ext cx="77673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solidFill>
                  <a:srgbClr val="EFEFEF"/>
                </a:solidFill>
                <a:latin typeface="Georgia"/>
                <a:ea typeface="Georgia"/>
                <a:cs typeface="Georgia"/>
                <a:sym typeface="Georgia"/>
              </a:rPr>
              <a:t>Δομή Απασχόλησης &amp; Σταδιοδρομίας</a:t>
            </a:r>
            <a:endParaRPr>
              <a:solidFill>
                <a:srgbClr val="EFEFEF"/>
              </a:solidFill>
              <a:latin typeface="Georgia"/>
              <a:ea typeface="Georgia"/>
              <a:cs typeface="Georgia"/>
              <a:sym typeface="Georgia"/>
            </a:endParaRPr>
          </a:p>
        </p:txBody>
      </p:sp>
      <p:sp>
        <p:nvSpPr>
          <p:cNvPr id="288" name="Google Shape;288;p34"/>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b="1" dirty="0">
                <a:solidFill>
                  <a:srgbClr val="A01043"/>
                </a:solidFill>
                <a:latin typeface="Georgia"/>
                <a:ea typeface="Georgia"/>
                <a:cs typeface="Georgia"/>
                <a:sym typeface="Georgia"/>
              </a:rPr>
              <a:t>Κοινωνικά Δίκτυα</a:t>
            </a:r>
            <a:endParaRPr b="1" dirty="0">
              <a:solidFill>
                <a:srgbClr val="A01043"/>
              </a:solidFill>
              <a:latin typeface="Georgia"/>
              <a:ea typeface="Georgia"/>
              <a:cs typeface="Georgia"/>
              <a:sym typeface="Georgia"/>
            </a:endParaRPr>
          </a:p>
          <a:p>
            <a:pPr marL="0" lvl="0" indent="0" algn="l" rtl="0">
              <a:lnSpc>
                <a:spcPct val="100000"/>
              </a:lnSpc>
              <a:spcBef>
                <a:spcPts val="0"/>
              </a:spcBef>
              <a:spcAft>
                <a:spcPts val="0"/>
              </a:spcAft>
              <a:buNone/>
            </a:pPr>
            <a:endParaRPr sz="1800" dirty="0">
              <a:solidFill>
                <a:srgbClr val="412F5D"/>
              </a:solidFill>
              <a:latin typeface="Georgia"/>
              <a:ea typeface="Georgia"/>
              <a:cs typeface="Georgia"/>
              <a:sym typeface="Georgia"/>
            </a:endParaRPr>
          </a:p>
          <a:p>
            <a:pPr marL="0" lvl="0" indent="0" algn="l" rtl="0">
              <a:lnSpc>
                <a:spcPct val="115000"/>
              </a:lnSpc>
              <a:spcBef>
                <a:spcPts val="0"/>
              </a:spcBef>
              <a:spcAft>
                <a:spcPts val="0"/>
              </a:spcAft>
              <a:buNone/>
            </a:pPr>
            <a:r>
              <a:rPr lang="en" sz="1800" b="1" dirty="0">
                <a:solidFill>
                  <a:srgbClr val="412F5D"/>
                </a:solidFill>
                <a:latin typeface="Georgia"/>
                <a:ea typeface="Georgia"/>
                <a:cs typeface="Georgia"/>
                <a:sym typeface="Georgia"/>
              </a:rPr>
              <a:t>Παρουσία της ΔΑΣΤΑ του Δ.Π.Θ. στα κοινωνικά δίκτυα:</a:t>
            </a:r>
            <a:endParaRPr sz="1800" b="1"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b="1" dirty="0">
                <a:solidFill>
                  <a:srgbClr val="412F5D"/>
                </a:solidFill>
                <a:latin typeface="Georgia"/>
                <a:ea typeface="Georgia"/>
                <a:cs typeface="Georgia"/>
                <a:sym typeface="Georgia"/>
              </a:rPr>
              <a:t>Facebook :   	  career.duth.gr</a:t>
            </a:r>
            <a:endParaRPr sz="1800" b="1"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b="1" dirty="0">
                <a:solidFill>
                  <a:srgbClr val="412F5D"/>
                </a:solidFill>
                <a:latin typeface="Georgia"/>
                <a:ea typeface="Georgia"/>
                <a:cs typeface="Georgia"/>
                <a:sym typeface="Georgia"/>
              </a:rPr>
              <a:t>Twitter :    		  @career_duth</a:t>
            </a:r>
            <a:endParaRPr sz="1800" b="1"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b="1" dirty="0">
                <a:solidFill>
                  <a:srgbClr val="412F5D"/>
                </a:solidFill>
                <a:latin typeface="Georgia"/>
                <a:ea typeface="Georgia"/>
                <a:cs typeface="Georgia"/>
                <a:sym typeface="Georgia"/>
              </a:rPr>
              <a:t>Google Plus :       Γραφείο Διασύνδεσης Δ. Π. Θ.</a:t>
            </a:r>
            <a:endParaRPr sz="1800" b="1"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b="1" dirty="0">
                <a:solidFill>
                  <a:srgbClr val="412F5D"/>
                </a:solidFill>
                <a:latin typeface="Georgia"/>
                <a:ea typeface="Georgia"/>
                <a:cs typeface="Georgia"/>
                <a:sym typeface="Georgia"/>
              </a:rPr>
              <a:t>Linkedin : 		  career DUTH</a:t>
            </a:r>
            <a:endParaRPr sz="1800" b="1" dirty="0">
              <a:solidFill>
                <a:srgbClr val="412F5D"/>
              </a:solidFill>
              <a:latin typeface="Georgia"/>
              <a:ea typeface="Georgia"/>
              <a:cs typeface="Georgia"/>
              <a:sym typeface="Georgia"/>
            </a:endParaRPr>
          </a:p>
          <a:p>
            <a:pPr marL="0" lvl="0" indent="2438400" algn="l" rtl="0">
              <a:lnSpc>
                <a:spcPct val="115000"/>
              </a:lnSpc>
              <a:spcBef>
                <a:spcPts val="0"/>
              </a:spcBef>
              <a:spcAft>
                <a:spcPts val="0"/>
              </a:spcAft>
              <a:buNone/>
            </a:pPr>
            <a:endParaRPr sz="1800" b="1" dirty="0">
              <a:solidFill>
                <a:srgbClr val="412F5D"/>
              </a:solidFill>
              <a:latin typeface="Georgia"/>
              <a:ea typeface="Georgia"/>
              <a:cs typeface="Georgia"/>
              <a:sym typeface="Georgia"/>
            </a:endParaRPr>
          </a:p>
          <a:p>
            <a:pPr marL="0" lvl="0" indent="0" algn="l" rtl="0">
              <a:lnSpc>
                <a:spcPct val="100000"/>
              </a:lnSpc>
              <a:spcBef>
                <a:spcPts val="0"/>
              </a:spcBef>
              <a:spcAft>
                <a:spcPts val="0"/>
              </a:spcAft>
              <a:buNone/>
            </a:pPr>
            <a:r>
              <a:rPr lang="en" sz="1800" b="1" dirty="0">
                <a:solidFill>
                  <a:srgbClr val="412F5D"/>
                </a:solidFill>
                <a:latin typeface="Georgia"/>
                <a:ea typeface="Georgia"/>
                <a:cs typeface="Georgia"/>
                <a:sym typeface="Georgia"/>
              </a:rPr>
              <a:t>Social network email accounts : career.duth.gr@gmail.com</a:t>
            </a:r>
            <a:endParaRPr sz="1800" dirty="0">
              <a:solidFill>
                <a:srgbClr val="412F5D"/>
              </a:solidFill>
              <a:latin typeface="Georgia"/>
              <a:ea typeface="Georgia"/>
              <a:cs typeface="Georgia"/>
              <a:sym typeface="Georgia"/>
            </a:endParaRPr>
          </a:p>
        </p:txBody>
      </p:sp>
      <p:sp>
        <p:nvSpPr>
          <p:cNvPr id="289" name="Google Shape;289;p34"/>
          <p:cNvSpPr/>
          <p:nvPr/>
        </p:nvSpPr>
        <p:spPr>
          <a:xfrm>
            <a:off x="0" y="6589178"/>
            <a:ext cx="9154500" cy="268800"/>
          </a:xfrm>
          <a:prstGeom prst="rect">
            <a:avLst/>
          </a:prstGeom>
          <a:solidFill>
            <a:srgbClr val="A01043"/>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90" name="Google Shape;290;p34"/>
          <p:cNvPicPr preferRelativeResize="0"/>
          <p:nvPr/>
        </p:nvPicPr>
        <p:blipFill>
          <a:blip r:embed="rId3">
            <a:alphaModFix/>
          </a:blip>
          <a:stretch>
            <a:fillRect/>
          </a:stretch>
        </p:blipFill>
        <p:spPr>
          <a:xfrm>
            <a:off x="75375" y="99825"/>
            <a:ext cx="704850" cy="70485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35"/>
          <p:cNvSpPr/>
          <p:nvPr/>
        </p:nvSpPr>
        <p:spPr>
          <a:xfrm>
            <a:off x="-6" y="25638"/>
            <a:ext cx="9155700" cy="1520100"/>
          </a:xfrm>
          <a:prstGeom prst="rect">
            <a:avLst/>
          </a:prstGeom>
          <a:solidFill>
            <a:srgbClr val="412F5D"/>
          </a:solidFill>
          <a:ln w="19050" cap="flat" cmpd="sng">
            <a:solidFill>
              <a:srgbClr val="412F5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35"/>
          <p:cNvSpPr txBox="1">
            <a:spLocks noGrp="1"/>
          </p:cNvSpPr>
          <p:nvPr>
            <p:ph type="title"/>
          </p:nvPr>
        </p:nvSpPr>
        <p:spPr>
          <a:xfrm>
            <a:off x="919368" y="274638"/>
            <a:ext cx="77673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solidFill>
                  <a:srgbClr val="EFEFEF"/>
                </a:solidFill>
                <a:latin typeface="Georgia"/>
                <a:ea typeface="Georgia"/>
                <a:cs typeface="Georgia"/>
                <a:sym typeface="Georgia"/>
              </a:rPr>
              <a:t>Δομή Απασχόλησης &amp; Σταδιοδρομίας</a:t>
            </a:r>
            <a:endParaRPr>
              <a:solidFill>
                <a:srgbClr val="EFEFEF"/>
              </a:solidFill>
              <a:latin typeface="Georgia"/>
              <a:ea typeface="Georgia"/>
              <a:cs typeface="Georgia"/>
              <a:sym typeface="Georgia"/>
            </a:endParaRPr>
          </a:p>
        </p:txBody>
      </p:sp>
      <p:sp>
        <p:nvSpPr>
          <p:cNvPr id="297" name="Google Shape;297;p35"/>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b="1" dirty="0">
                <a:solidFill>
                  <a:srgbClr val="A01043"/>
                </a:solidFill>
                <a:latin typeface="Georgia"/>
                <a:ea typeface="Georgia"/>
                <a:cs typeface="Georgia"/>
                <a:sym typeface="Georgia"/>
              </a:rPr>
              <a:t>Επισκεψιμότητα της </a:t>
            </a:r>
            <a:r>
              <a:rPr lang="en" b="1" dirty="0" smtClean="0">
                <a:solidFill>
                  <a:srgbClr val="A01043"/>
                </a:solidFill>
                <a:latin typeface="Georgia"/>
                <a:ea typeface="Georgia"/>
                <a:cs typeface="Georgia"/>
                <a:sym typeface="Georgia"/>
              </a:rPr>
              <a:t>ΔΑΣΤΑ</a:t>
            </a:r>
            <a:endParaRPr lang="el-GR" b="1" dirty="0" smtClean="0">
              <a:solidFill>
                <a:srgbClr val="A01043"/>
              </a:solidFill>
              <a:latin typeface="Georgia"/>
              <a:ea typeface="Georgia"/>
              <a:cs typeface="Georgia"/>
              <a:sym typeface="Georgia"/>
            </a:endParaRPr>
          </a:p>
          <a:p>
            <a:pPr marL="0" lvl="0" indent="0" algn="l" rtl="0">
              <a:lnSpc>
                <a:spcPct val="100000"/>
              </a:lnSpc>
              <a:spcBef>
                <a:spcPts val="0"/>
              </a:spcBef>
              <a:spcAft>
                <a:spcPts val="0"/>
              </a:spcAft>
              <a:buNone/>
            </a:pPr>
            <a:endParaRPr sz="1800" dirty="0">
              <a:solidFill>
                <a:srgbClr val="412F5D"/>
              </a:solidFill>
              <a:latin typeface="Georgia"/>
              <a:ea typeface="Georgia"/>
              <a:cs typeface="Georgia"/>
              <a:sym typeface="Georgia"/>
            </a:endParaRPr>
          </a:p>
          <a:p>
            <a:pPr indent="-381000">
              <a:lnSpc>
                <a:spcPct val="115000"/>
              </a:lnSpc>
              <a:spcBef>
                <a:spcPts val="0"/>
              </a:spcBef>
              <a:buClr>
                <a:srgbClr val="412F5D"/>
              </a:buClr>
              <a:buSzPts val="2400"/>
            </a:pPr>
            <a:r>
              <a:rPr lang="el-GR" sz="2000" b="1" dirty="0">
                <a:solidFill>
                  <a:srgbClr val="412F5D"/>
                </a:solidFill>
                <a:latin typeface="Georgia"/>
                <a:ea typeface="Georgia"/>
                <a:cs typeface="Georgia"/>
                <a:sym typeface="Georgia"/>
              </a:rPr>
              <a:t>Έτος </a:t>
            </a:r>
            <a:r>
              <a:rPr lang="el-GR" sz="2000" b="1" dirty="0" smtClean="0">
                <a:solidFill>
                  <a:srgbClr val="412F5D"/>
                </a:solidFill>
                <a:latin typeface="Georgia"/>
                <a:ea typeface="Georgia"/>
                <a:cs typeface="Georgia"/>
                <a:sym typeface="Georgia"/>
              </a:rPr>
              <a:t>2017- 1.886.855 επισκέψεις</a:t>
            </a:r>
          </a:p>
          <a:p>
            <a:pPr indent="-381000">
              <a:lnSpc>
                <a:spcPct val="115000"/>
              </a:lnSpc>
              <a:spcBef>
                <a:spcPts val="0"/>
              </a:spcBef>
              <a:buClr>
                <a:srgbClr val="412F5D"/>
              </a:buClr>
              <a:buSzPts val="2400"/>
            </a:pPr>
            <a:r>
              <a:rPr lang="el-GR" sz="2000" b="1" dirty="0" smtClean="0">
                <a:solidFill>
                  <a:srgbClr val="412F5D"/>
                </a:solidFill>
                <a:latin typeface="Georgia"/>
                <a:ea typeface="Georgia"/>
                <a:cs typeface="Georgia"/>
                <a:sym typeface="Georgia"/>
              </a:rPr>
              <a:t>Έτος 2016- 1.851.187 επισκέψεις</a:t>
            </a:r>
          </a:p>
          <a:p>
            <a:pPr indent="-381000">
              <a:lnSpc>
                <a:spcPct val="115000"/>
              </a:lnSpc>
              <a:spcBef>
                <a:spcPts val="0"/>
              </a:spcBef>
              <a:buClr>
                <a:srgbClr val="412F5D"/>
              </a:buClr>
              <a:buSzPts val="2400"/>
            </a:pPr>
            <a:r>
              <a:rPr lang="el-GR" sz="2000" b="1" dirty="0" smtClean="0">
                <a:solidFill>
                  <a:srgbClr val="412F5D"/>
                </a:solidFill>
                <a:latin typeface="Georgia"/>
                <a:ea typeface="Georgia"/>
                <a:cs typeface="Georgia"/>
                <a:sym typeface="Georgia"/>
              </a:rPr>
              <a:t>Έτος 2015- 1.815.656 επισκέψεις</a:t>
            </a:r>
          </a:p>
          <a:p>
            <a:pPr indent="-381000">
              <a:lnSpc>
                <a:spcPct val="115000"/>
              </a:lnSpc>
              <a:spcBef>
                <a:spcPts val="0"/>
              </a:spcBef>
              <a:buClr>
                <a:srgbClr val="412F5D"/>
              </a:buClr>
              <a:buSzPts val="2400"/>
            </a:pPr>
            <a:r>
              <a:rPr lang="el-GR" sz="2000" b="1" dirty="0" smtClean="0">
                <a:solidFill>
                  <a:srgbClr val="412F5D"/>
                </a:solidFill>
                <a:latin typeface="Georgia"/>
                <a:ea typeface="Georgia"/>
                <a:cs typeface="Georgia"/>
                <a:sym typeface="Georgia"/>
              </a:rPr>
              <a:t>Έτος 2014- 2.174.364 επισκέψεις</a:t>
            </a:r>
          </a:p>
          <a:p>
            <a:pPr marL="457200" lvl="0" indent="-381000" algn="l" rtl="0">
              <a:lnSpc>
                <a:spcPct val="115000"/>
              </a:lnSpc>
              <a:spcBef>
                <a:spcPts val="0"/>
              </a:spcBef>
              <a:spcAft>
                <a:spcPts val="0"/>
              </a:spcAft>
              <a:buClr>
                <a:srgbClr val="412F5D"/>
              </a:buClr>
              <a:buSzPts val="2400"/>
              <a:buChar char="●"/>
            </a:pPr>
            <a:r>
              <a:rPr lang="el-GR" sz="2000" b="1" dirty="0" smtClean="0">
                <a:solidFill>
                  <a:srgbClr val="412F5D"/>
                </a:solidFill>
                <a:latin typeface="Georgia"/>
                <a:ea typeface="Georgia"/>
                <a:cs typeface="Georgia"/>
                <a:sym typeface="Georgia"/>
              </a:rPr>
              <a:t>Έτος 2013- 2.726.352 επισκέψεις</a:t>
            </a:r>
            <a:endParaRPr lang="el-GR" sz="2000" b="1" dirty="0" smtClean="0">
              <a:solidFill>
                <a:srgbClr val="412F5D"/>
              </a:solidFill>
              <a:latin typeface="Georgia"/>
              <a:ea typeface="Georgia"/>
              <a:cs typeface="Georgia"/>
              <a:sym typeface="Georgia"/>
            </a:endParaRPr>
          </a:p>
          <a:p>
            <a:pPr marL="457200" lvl="0" indent="-381000" algn="l" rtl="0">
              <a:lnSpc>
                <a:spcPct val="115000"/>
              </a:lnSpc>
              <a:spcBef>
                <a:spcPts val="0"/>
              </a:spcBef>
              <a:spcAft>
                <a:spcPts val="0"/>
              </a:spcAft>
              <a:buClr>
                <a:srgbClr val="412F5D"/>
              </a:buClr>
              <a:buSzPts val="2400"/>
              <a:buChar char="●"/>
            </a:pPr>
            <a:r>
              <a:rPr lang="en" sz="2000" b="1" dirty="0" smtClean="0">
                <a:solidFill>
                  <a:srgbClr val="412F5D"/>
                </a:solidFill>
                <a:latin typeface="Georgia"/>
                <a:ea typeface="Georgia"/>
                <a:cs typeface="Georgia"/>
                <a:sym typeface="Georgia"/>
              </a:rPr>
              <a:t>Έτος </a:t>
            </a:r>
            <a:r>
              <a:rPr lang="en" sz="2000" b="1" dirty="0">
                <a:solidFill>
                  <a:srgbClr val="412F5D"/>
                </a:solidFill>
                <a:latin typeface="Georgia"/>
                <a:ea typeface="Georgia"/>
                <a:cs typeface="Georgia"/>
                <a:sym typeface="Georgia"/>
              </a:rPr>
              <a:t>2012 </a:t>
            </a:r>
            <a:r>
              <a:rPr lang="el-GR" sz="2000" b="1" dirty="0" smtClean="0">
                <a:solidFill>
                  <a:srgbClr val="412F5D"/>
                </a:solidFill>
                <a:latin typeface="Georgia"/>
                <a:ea typeface="Georgia"/>
                <a:cs typeface="Georgia"/>
                <a:sym typeface="Georgia"/>
              </a:rPr>
              <a:t>-</a:t>
            </a:r>
            <a:r>
              <a:rPr lang="en" sz="2000" b="1" dirty="0" smtClean="0">
                <a:solidFill>
                  <a:srgbClr val="412F5D"/>
                </a:solidFill>
                <a:latin typeface="Georgia"/>
                <a:ea typeface="Georgia"/>
                <a:cs typeface="Georgia"/>
                <a:sym typeface="Georgia"/>
              </a:rPr>
              <a:t> </a:t>
            </a:r>
            <a:r>
              <a:rPr lang="en" sz="2000" b="1" dirty="0">
                <a:solidFill>
                  <a:srgbClr val="412F5D"/>
                </a:solidFill>
                <a:latin typeface="Georgia"/>
                <a:ea typeface="Georgia"/>
                <a:cs typeface="Georgia"/>
                <a:sym typeface="Georgia"/>
              </a:rPr>
              <a:t>2.803.061 επισκέψεις</a:t>
            </a:r>
            <a:endParaRPr sz="2000" b="1" dirty="0">
              <a:solidFill>
                <a:srgbClr val="412F5D"/>
              </a:solidFill>
              <a:latin typeface="Georgia"/>
              <a:ea typeface="Georgia"/>
              <a:cs typeface="Georgia"/>
              <a:sym typeface="Georgia"/>
            </a:endParaRPr>
          </a:p>
          <a:p>
            <a:pPr marL="457200" lvl="0" indent="-381000" algn="l" rtl="0">
              <a:lnSpc>
                <a:spcPct val="115000"/>
              </a:lnSpc>
              <a:spcBef>
                <a:spcPts val="0"/>
              </a:spcBef>
              <a:spcAft>
                <a:spcPts val="0"/>
              </a:spcAft>
              <a:buClr>
                <a:srgbClr val="412F5D"/>
              </a:buClr>
              <a:buSzPts val="2400"/>
              <a:buChar char="●"/>
            </a:pPr>
            <a:r>
              <a:rPr lang="en" sz="2000" b="1" dirty="0">
                <a:solidFill>
                  <a:srgbClr val="412F5D"/>
                </a:solidFill>
                <a:latin typeface="Georgia"/>
                <a:ea typeface="Georgia"/>
                <a:cs typeface="Georgia"/>
                <a:sym typeface="Georgia"/>
              </a:rPr>
              <a:t>Έτος 2011 - 2.674.437 επισκέψεις</a:t>
            </a:r>
            <a:endParaRPr sz="2000" b="1" dirty="0">
              <a:solidFill>
                <a:srgbClr val="412F5D"/>
              </a:solidFill>
              <a:latin typeface="Georgia"/>
              <a:ea typeface="Georgia"/>
              <a:cs typeface="Georgia"/>
              <a:sym typeface="Georgia"/>
            </a:endParaRPr>
          </a:p>
          <a:p>
            <a:pPr marL="457200" lvl="0" indent="-381000" algn="l" rtl="0">
              <a:lnSpc>
                <a:spcPct val="115000"/>
              </a:lnSpc>
              <a:spcBef>
                <a:spcPts val="0"/>
              </a:spcBef>
              <a:spcAft>
                <a:spcPts val="0"/>
              </a:spcAft>
              <a:buClr>
                <a:srgbClr val="412F5D"/>
              </a:buClr>
              <a:buSzPts val="2400"/>
              <a:buChar char="●"/>
            </a:pPr>
            <a:r>
              <a:rPr lang="en" sz="2000" b="1" dirty="0">
                <a:solidFill>
                  <a:srgbClr val="412F5D"/>
                </a:solidFill>
                <a:latin typeface="Georgia"/>
                <a:ea typeface="Georgia"/>
                <a:cs typeface="Georgia"/>
                <a:sym typeface="Georgia"/>
              </a:rPr>
              <a:t>Έτος 2010 - 2.326.655 επισκέψεις</a:t>
            </a:r>
            <a:endParaRPr sz="2000" b="1" dirty="0">
              <a:solidFill>
                <a:srgbClr val="412F5D"/>
              </a:solidFill>
              <a:latin typeface="Georgia"/>
              <a:ea typeface="Georgia"/>
              <a:cs typeface="Georgia"/>
              <a:sym typeface="Georgia"/>
            </a:endParaRPr>
          </a:p>
          <a:p>
            <a:pPr marL="457200" lvl="0" indent="-381000" algn="l" rtl="0">
              <a:lnSpc>
                <a:spcPct val="115000"/>
              </a:lnSpc>
              <a:spcBef>
                <a:spcPts val="0"/>
              </a:spcBef>
              <a:spcAft>
                <a:spcPts val="0"/>
              </a:spcAft>
              <a:buClr>
                <a:srgbClr val="412F5D"/>
              </a:buClr>
              <a:buSzPts val="2400"/>
              <a:buChar char="●"/>
            </a:pPr>
            <a:r>
              <a:rPr lang="en" sz="2000" b="1" dirty="0">
                <a:solidFill>
                  <a:srgbClr val="412F5D"/>
                </a:solidFill>
                <a:latin typeface="Georgia"/>
                <a:ea typeface="Georgia"/>
                <a:cs typeface="Georgia"/>
                <a:sym typeface="Georgia"/>
              </a:rPr>
              <a:t>Έτος 2009 - 1.533.051 επισκέψεις</a:t>
            </a:r>
            <a:endParaRPr sz="2000" b="1" dirty="0">
              <a:solidFill>
                <a:srgbClr val="412F5D"/>
              </a:solidFill>
              <a:latin typeface="Georgia"/>
              <a:ea typeface="Georgia"/>
              <a:cs typeface="Georgia"/>
              <a:sym typeface="Georgia"/>
            </a:endParaRPr>
          </a:p>
          <a:p>
            <a:pPr marL="457200" lvl="0" indent="-381000" algn="l" rtl="0">
              <a:lnSpc>
                <a:spcPct val="115000"/>
              </a:lnSpc>
              <a:spcBef>
                <a:spcPts val="0"/>
              </a:spcBef>
              <a:spcAft>
                <a:spcPts val="0"/>
              </a:spcAft>
              <a:buClr>
                <a:srgbClr val="412F5D"/>
              </a:buClr>
              <a:buSzPts val="2400"/>
              <a:buChar char="●"/>
            </a:pPr>
            <a:r>
              <a:rPr lang="en" sz="2000" b="1" dirty="0">
                <a:solidFill>
                  <a:srgbClr val="412F5D"/>
                </a:solidFill>
                <a:latin typeface="Georgia"/>
                <a:ea typeface="Georgia"/>
                <a:cs typeface="Georgia"/>
                <a:sym typeface="Georgia"/>
              </a:rPr>
              <a:t>Έτος 2008 - 903.585 επισκέψεις</a:t>
            </a:r>
            <a:endParaRPr sz="2000" b="1" dirty="0">
              <a:solidFill>
                <a:srgbClr val="412F5D"/>
              </a:solidFill>
              <a:latin typeface="Georgia"/>
              <a:ea typeface="Georgia"/>
              <a:cs typeface="Georgia"/>
              <a:sym typeface="Georgia"/>
            </a:endParaRPr>
          </a:p>
          <a:p>
            <a:pPr marL="457200" lvl="0" indent="-381000" algn="l" rtl="0">
              <a:lnSpc>
                <a:spcPct val="115000"/>
              </a:lnSpc>
              <a:spcBef>
                <a:spcPts val="0"/>
              </a:spcBef>
              <a:spcAft>
                <a:spcPts val="0"/>
              </a:spcAft>
              <a:buClr>
                <a:srgbClr val="412F5D"/>
              </a:buClr>
              <a:buSzPts val="2400"/>
              <a:buChar char="●"/>
            </a:pPr>
            <a:r>
              <a:rPr lang="en" sz="2000" b="1" dirty="0">
                <a:solidFill>
                  <a:srgbClr val="412F5D"/>
                </a:solidFill>
                <a:latin typeface="Georgia"/>
                <a:ea typeface="Georgia"/>
                <a:cs typeface="Georgia"/>
                <a:sym typeface="Georgia"/>
              </a:rPr>
              <a:t>Έτος 2007 - 401.845 επισκέψεις</a:t>
            </a:r>
            <a:endParaRPr sz="2000" dirty="0">
              <a:solidFill>
                <a:srgbClr val="412F5D"/>
              </a:solidFill>
              <a:latin typeface="Georgia"/>
              <a:ea typeface="Georgia"/>
              <a:cs typeface="Georgia"/>
              <a:sym typeface="Georgia"/>
            </a:endParaRPr>
          </a:p>
        </p:txBody>
      </p:sp>
      <p:sp>
        <p:nvSpPr>
          <p:cNvPr id="298" name="Google Shape;298;p35"/>
          <p:cNvSpPr/>
          <p:nvPr/>
        </p:nvSpPr>
        <p:spPr>
          <a:xfrm>
            <a:off x="1194" y="6723600"/>
            <a:ext cx="9154500" cy="268800"/>
          </a:xfrm>
          <a:prstGeom prst="rect">
            <a:avLst/>
          </a:prstGeom>
          <a:solidFill>
            <a:srgbClr val="A01043"/>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99" name="Google Shape;299;p35"/>
          <p:cNvPicPr preferRelativeResize="0"/>
          <p:nvPr/>
        </p:nvPicPr>
        <p:blipFill>
          <a:blip r:embed="rId3">
            <a:alphaModFix/>
          </a:blip>
          <a:stretch>
            <a:fillRect/>
          </a:stretch>
        </p:blipFill>
        <p:spPr>
          <a:xfrm>
            <a:off x="75375" y="99825"/>
            <a:ext cx="704850" cy="70485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36"/>
          <p:cNvSpPr/>
          <p:nvPr/>
        </p:nvSpPr>
        <p:spPr>
          <a:xfrm>
            <a:off x="-6" y="25638"/>
            <a:ext cx="9155700" cy="1520100"/>
          </a:xfrm>
          <a:prstGeom prst="rect">
            <a:avLst/>
          </a:prstGeom>
          <a:solidFill>
            <a:srgbClr val="412F5D"/>
          </a:solidFill>
          <a:ln w="19050" cap="flat" cmpd="sng">
            <a:solidFill>
              <a:srgbClr val="412F5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36"/>
          <p:cNvSpPr txBox="1">
            <a:spLocks noGrp="1"/>
          </p:cNvSpPr>
          <p:nvPr>
            <p:ph type="title"/>
          </p:nvPr>
        </p:nvSpPr>
        <p:spPr>
          <a:xfrm>
            <a:off x="919368" y="274638"/>
            <a:ext cx="77673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solidFill>
                  <a:srgbClr val="EFEFEF"/>
                </a:solidFill>
                <a:latin typeface="Georgia"/>
                <a:ea typeface="Georgia"/>
                <a:cs typeface="Georgia"/>
                <a:sym typeface="Georgia"/>
              </a:rPr>
              <a:t>Δομή Απασχόλησης &amp; Σταδιοδρομίας</a:t>
            </a:r>
            <a:endParaRPr>
              <a:solidFill>
                <a:srgbClr val="EFEFEF"/>
              </a:solidFill>
              <a:latin typeface="Georgia"/>
              <a:ea typeface="Georgia"/>
              <a:cs typeface="Georgia"/>
              <a:sym typeface="Georgia"/>
            </a:endParaRPr>
          </a:p>
        </p:txBody>
      </p:sp>
      <p:sp>
        <p:nvSpPr>
          <p:cNvPr id="306" name="Google Shape;306;p36"/>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b="1" dirty="0">
                <a:solidFill>
                  <a:srgbClr val="A01043"/>
                </a:solidFill>
                <a:latin typeface="Georgia"/>
                <a:ea typeface="Georgia"/>
                <a:cs typeface="Georgia"/>
                <a:sym typeface="Georgia"/>
              </a:rPr>
              <a:t>Γράφημα Επισκεψιμότητας Δικτυακού Τόπου:</a:t>
            </a:r>
            <a:endParaRPr b="1" dirty="0">
              <a:solidFill>
                <a:srgbClr val="A01043"/>
              </a:solidFill>
              <a:latin typeface="Georgia"/>
              <a:ea typeface="Georgia"/>
              <a:cs typeface="Georgia"/>
              <a:sym typeface="Georgia"/>
            </a:endParaRPr>
          </a:p>
          <a:p>
            <a:pPr marL="0" lvl="0" indent="0" algn="l" rtl="0">
              <a:lnSpc>
                <a:spcPct val="100000"/>
              </a:lnSpc>
              <a:spcBef>
                <a:spcPts val="0"/>
              </a:spcBef>
              <a:spcAft>
                <a:spcPts val="0"/>
              </a:spcAft>
              <a:buNone/>
            </a:pPr>
            <a:endParaRPr sz="1800" dirty="0">
              <a:solidFill>
                <a:srgbClr val="412F5D"/>
              </a:solidFill>
              <a:latin typeface="Georgia"/>
              <a:ea typeface="Georgia"/>
              <a:cs typeface="Georgia"/>
              <a:sym typeface="Georgia"/>
            </a:endParaRPr>
          </a:p>
          <a:p>
            <a:pPr marL="0" lvl="0" indent="0" algn="l" rtl="0">
              <a:lnSpc>
                <a:spcPct val="100000"/>
              </a:lnSpc>
              <a:spcBef>
                <a:spcPts val="0"/>
              </a:spcBef>
              <a:spcAft>
                <a:spcPts val="0"/>
              </a:spcAft>
              <a:buNone/>
            </a:pPr>
            <a:endParaRPr sz="1800" dirty="0">
              <a:solidFill>
                <a:srgbClr val="412F5D"/>
              </a:solidFill>
              <a:latin typeface="Georgia"/>
              <a:ea typeface="Georgia"/>
              <a:cs typeface="Georgia"/>
              <a:sym typeface="Georgia"/>
            </a:endParaRPr>
          </a:p>
          <a:p>
            <a:pPr marL="0" lvl="0" indent="0" algn="l" rtl="0">
              <a:lnSpc>
                <a:spcPct val="115000"/>
              </a:lnSpc>
              <a:spcBef>
                <a:spcPts val="0"/>
              </a:spcBef>
              <a:spcAft>
                <a:spcPts val="0"/>
              </a:spcAft>
              <a:buNone/>
            </a:pPr>
            <a:endParaRPr sz="2400" dirty="0">
              <a:solidFill>
                <a:srgbClr val="412F5D"/>
              </a:solidFill>
              <a:latin typeface="Georgia"/>
              <a:ea typeface="Georgia"/>
              <a:cs typeface="Georgia"/>
              <a:sym typeface="Georgia"/>
            </a:endParaRPr>
          </a:p>
        </p:txBody>
      </p:sp>
      <p:sp>
        <p:nvSpPr>
          <p:cNvPr id="307" name="Google Shape;307;p36"/>
          <p:cNvSpPr/>
          <p:nvPr/>
        </p:nvSpPr>
        <p:spPr>
          <a:xfrm>
            <a:off x="0" y="6589178"/>
            <a:ext cx="9154500" cy="268800"/>
          </a:xfrm>
          <a:prstGeom prst="rect">
            <a:avLst/>
          </a:prstGeom>
          <a:solidFill>
            <a:srgbClr val="A01043"/>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08" name="Google Shape;308;p36"/>
          <p:cNvPicPr preferRelativeResize="0"/>
          <p:nvPr/>
        </p:nvPicPr>
        <p:blipFill>
          <a:blip r:embed="rId3">
            <a:alphaModFix/>
          </a:blip>
          <a:stretch>
            <a:fillRect/>
          </a:stretch>
        </p:blipFill>
        <p:spPr>
          <a:xfrm>
            <a:off x="75375" y="99825"/>
            <a:ext cx="704850" cy="704850"/>
          </a:xfrm>
          <a:prstGeom prst="rect">
            <a:avLst/>
          </a:prstGeom>
          <a:noFill/>
          <a:ln>
            <a:noFill/>
          </a:ln>
        </p:spPr>
      </p:pic>
      <p:graphicFrame>
        <p:nvGraphicFramePr>
          <p:cNvPr id="8" name="Γράφημα 7"/>
          <p:cNvGraphicFramePr/>
          <p:nvPr>
            <p:extLst>
              <p:ext uri="{D42A27DB-BD31-4B8C-83A1-F6EECF244321}">
                <p14:modId xmlns:p14="http://schemas.microsoft.com/office/powerpoint/2010/main" val="1471603368"/>
              </p:ext>
            </p:extLst>
          </p:nvPr>
        </p:nvGraphicFramePr>
        <p:xfrm>
          <a:off x="1383323" y="2637692"/>
          <a:ext cx="6096000" cy="3684023"/>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37"/>
          <p:cNvSpPr/>
          <p:nvPr/>
        </p:nvSpPr>
        <p:spPr>
          <a:xfrm>
            <a:off x="-6" y="25638"/>
            <a:ext cx="9155700" cy="1520100"/>
          </a:xfrm>
          <a:prstGeom prst="rect">
            <a:avLst/>
          </a:prstGeom>
          <a:solidFill>
            <a:srgbClr val="412F5D"/>
          </a:solidFill>
          <a:ln w="19050" cap="flat" cmpd="sng">
            <a:solidFill>
              <a:srgbClr val="412F5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37"/>
          <p:cNvSpPr txBox="1">
            <a:spLocks noGrp="1"/>
          </p:cNvSpPr>
          <p:nvPr>
            <p:ph type="title"/>
          </p:nvPr>
        </p:nvSpPr>
        <p:spPr>
          <a:xfrm>
            <a:off x="919368" y="274638"/>
            <a:ext cx="77673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solidFill>
                  <a:srgbClr val="EFEFEF"/>
                </a:solidFill>
                <a:latin typeface="Georgia"/>
                <a:ea typeface="Georgia"/>
                <a:cs typeface="Georgia"/>
                <a:sym typeface="Georgia"/>
              </a:rPr>
              <a:t>Δομή Απασχόλησης &amp; Σταδιοδρομίας</a:t>
            </a:r>
            <a:endParaRPr>
              <a:solidFill>
                <a:srgbClr val="EFEFEF"/>
              </a:solidFill>
              <a:latin typeface="Georgia"/>
              <a:ea typeface="Georgia"/>
              <a:cs typeface="Georgia"/>
              <a:sym typeface="Georgia"/>
            </a:endParaRPr>
          </a:p>
        </p:txBody>
      </p:sp>
      <p:sp>
        <p:nvSpPr>
          <p:cNvPr id="316" name="Google Shape;316;p37"/>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b="1" dirty="0">
                <a:solidFill>
                  <a:srgbClr val="A01043"/>
                </a:solidFill>
                <a:latin typeface="Georgia"/>
                <a:ea typeface="Georgia"/>
                <a:cs typeface="Georgia"/>
                <a:sym typeface="Georgia"/>
              </a:rPr>
              <a:t>Μηνύματα Επισκεπτών</a:t>
            </a:r>
            <a:endParaRPr b="1" dirty="0">
              <a:solidFill>
                <a:srgbClr val="A01043"/>
              </a:solidFill>
              <a:latin typeface="Georgia"/>
              <a:ea typeface="Georgia"/>
              <a:cs typeface="Georgia"/>
              <a:sym typeface="Georgia"/>
            </a:endParaRPr>
          </a:p>
          <a:p>
            <a:pPr marL="0" lvl="0" indent="0" algn="l" rtl="0">
              <a:lnSpc>
                <a:spcPct val="100000"/>
              </a:lnSpc>
              <a:spcBef>
                <a:spcPts val="0"/>
              </a:spcBef>
              <a:spcAft>
                <a:spcPts val="0"/>
              </a:spcAft>
              <a:buNone/>
            </a:pPr>
            <a:endParaRPr sz="1800" b="1" dirty="0">
              <a:solidFill>
                <a:srgbClr val="412F5D"/>
              </a:solidFill>
              <a:latin typeface="Georgia"/>
              <a:ea typeface="Georgia"/>
              <a:cs typeface="Georgia"/>
              <a:sym typeface="Georgia"/>
            </a:endParaRPr>
          </a:p>
          <a:p>
            <a:pPr marL="0" lvl="0" indent="0" algn="l" rtl="0">
              <a:lnSpc>
                <a:spcPct val="115000"/>
              </a:lnSpc>
              <a:spcBef>
                <a:spcPts val="0"/>
              </a:spcBef>
              <a:spcAft>
                <a:spcPts val="0"/>
              </a:spcAft>
              <a:buNone/>
            </a:pPr>
            <a:r>
              <a:rPr lang="en" sz="1800" b="1" dirty="0">
                <a:solidFill>
                  <a:srgbClr val="412F5D"/>
                </a:solidFill>
                <a:latin typeface="Georgia"/>
                <a:ea typeface="Georgia"/>
                <a:cs typeface="Georgia"/>
                <a:sym typeface="Georgia"/>
              </a:rPr>
              <a:t>Θέμα: ΕΥΧΑΡΙΣΤΩ</a:t>
            </a:r>
            <a:endParaRPr sz="1800" b="1" dirty="0">
              <a:solidFill>
                <a:srgbClr val="412F5D"/>
              </a:solidFill>
              <a:latin typeface="Georgia"/>
              <a:ea typeface="Georgia"/>
              <a:cs typeface="Georgia"/>
              <a:sym typeface="Georgia"/>
            </a:endParaRPr>
          </a:p>
          <a:p>
            <a:pPr marL="0" lvl="0" indent="0" algn="l" rtl="0">
              <a:lnSpc>
                <a:spcPct val="115000"/>
              </a:lnSpc>
              <a:spcBef>
                <a:spcPts val="0"/>
              </a:spcBef>
              <a:spcAft>
                <a:spcPts val="0"/>
              </a:spcAft>
              <a:buNone/>
            </a:pPr>
            <a:r>
              <a:rPr lang="en" sz="1800" dirty="0">
                <a:solidFill>
                  <a:srgbClr val="412F5D"/>
                </a:solidFill>
                <a:latin typeface="Georgia"/>
                <a:ea typeface="Georgia"/>
                <a:cs typeface="Georgia"/>
                <a:sym typeface="Georgia"/>
              </a:rPr>
              <a:t>Επικοινωνώ για να σας πω ένα μεγάλο  ευχαριστώ.</a:t>
            </a:r>
            <a:endParaRPr sz="1800" dirty="0">
              <a:solidFill>
                <a:srgbClr val="412F5D"/>
              </a:solidFill>
              <a:latin typeface="Georgia"/>
              <a:ea typeface="Georgia"/>
              <a:cs typeface="Georgia"/>
              <a:sym typeface="Georgia"/>
            </a:endParaRPr>
          </a:p>
          <a:p>
            <a:pPr marL="0" lvl="0" indent="0" algn="l" rtl="0">
              <a:lnSpc>
                <a:spcPct val="115000"/>
              </a:lnSpc>
              <a:spcBef>
                <a:spcPts val="0"/>
              </a:spcBef>
              <a:spcAft>
                <a:spcPts val="0"/>
              </a:spcAft>
              <a:buNone/>
            </a:pPr>
            <a:r>
              <a:rPr lang="en" sz="1800" dirty="0">
                <a:solidFill>
                  <a:srgbClr val="412F5D"/>
                </a:solidFill>
                <a:latin typeface="Georgia"/>
                <a:ea typeface="Georgia"/>
                <a:cs typeface="Georgia"/>
                <a:sym typeface="Georgia"/>
              </a:rPr>
              <a:t>Ευχαριστώ που δουλεύετε με τόση προσοχή,  μεθοδικότητα κ ευαισθησία. Η δουλειά σας  είναι μεγάλο στήριγμα για εμένα κ πολλούς  συνομήλικους μου. Ευχαριστούμε που είστε  δίπλα μας κ είστε ίσως οι μόνοι πέρα από  την οικογένειά μας που μας βοηθάτε  ουσιαστικά.</a:t>
            </a:r>
            <a:endParaRPr sz="1800" dirty="0">
              <a:solidFill>
                <a:srgbClr val="412F5D"/>
              </a:solidFill>
              <a:latin typeface="Georgia"/>
              <a:ea typeface="Georgia"/>
              <a:cs typeface="Georgia"/>
              <a:sym typeface="Georgia"/>
            </a:endParaRPr>
          </a:p>
          <a:p>
            <a:pPr marL="0" lvl="0" indent="0" algn="l" rtl="0">
              <a:lnSpc>
                <a:spcPct val="115000"/>
              </a:lnSpc>
              <a:spcBef>
                <a:spcPts val="0"/>
              </a:spcBef>
              <a:spcAft>
                <a:spcPts val="0"/>
              </a:spcAft>
              <a:buNone/>
            </a:pPr>
            <a:r>
              <a:rPr lang="en" sz="1800" dirty="0">
                <a:solidFill>
                  <a:srgbClr val="412F5D"/>
                </a:solidFill>
                <a:latin typeface="Georgia"/>
                <a:ea typeface="Georgia"/>
                <a:cs typeface="Georgia"/>
                <a:sym typeface="Georgia"/>
              </a:rPr>
              <a:t>Παρά την πολύμηνη πια παραμονή μου στους  καταλόγους του ΟΑΕΔ, επισκέπτομαι  καθημερινά την σελίδα σας ελπίζοντας σε  κάτι. Στηριζόμενη στη δουλειά σας.</a:t>
            </a:r>
            <a:endParaRPr sz="1800" dirty="0">
              <a:solidFill>
                <a:srgbClr val="412F5D"/>
              </a:solidFill>
              <a:latin typeface="Georgia"/>
              <a:ea typeface="Georgia"/>
              <a:cs typeface="Georgia"/>
              <a:sym typeface="Georgia"/>
            </a:endParaRPr>
          </a:p>
          <a:p>
            <a:pPr marL="0" lvl="0" indent="0" algn="l" rtl="0">
              <a:lnSpc>
                <a:spcPct val="115000"/>
              </a:lnSpc>
              <a:spcBef>
                <a:spcPts val="0"/>
              </a:spcBef>
              <a:spcAft>
                <a:spcPts val="0"/>
              </a:spcAft>
              <a:buNone/>
            </a:pPr>
            <a:r>
              <a:rPr lang="en" sz="1800" dirty="0">
                <a:solidFill>
                  <a:srgbClr val="412F5D"/>
                </a:solidFill>
                <a:latin typeface="Georgia"/>
                <a:ea typeface="Georgia"/>
                <a:cs typeface="Georgia"/>
                <a:sym typeface="Georgia"/>
              </a:rPr>
              <a:t>Μη σταματάτε αυτή την προσπάθεια! Σας  χρειαζόμαστε περισσότερο από ποτέ!</a:t>
            </a:r>
            <a:endParaRPr sz="1800" dirty="0">
              <a:solidFill>
                <a:srgbClr val="412F5D"/>
              </a:solidFill>
              <a:latin typeface="Georgia"/>
              <a:ea typeface="Georgia"/>
              <a:cs typeface="Georgia"/>
              <a:sym typeface="Georgia"/>
            </a:endParaRPr>
          </a:p>
          <a:p>
            <a:pPr marL="0" lvl="0" indent="3949700" algn="l" rtl="0">
              <a:lnSpc>
                <a:spcPct val="115000"/>
              </a:lnSpc>
              <a:spcBef>
                <a:spcPts val="0"/>
              </a:spcBef>
              <a:spcAft>
                <a:spcPts val="0"/>
              </a:spcAft>
              <a:buNone/>
            </a:pPr>
            <a:endParaRPr sz="1800" dirty="0">
              <a:solidFill>
                <a:srgbClr val="412F5D"/>
              </a:solidFill>
              <a:latin typeface="Georgia"/>
              <a:ea typeface="Georgia"/>
              <a:cs typeface="Georgia"/>
              <a:sym typeface="Georgia"/>
            </a:endParaRPr>
          </a:p>
          <a:p>
            <a:pPr marL="0" lvl="0" indent="0" algn="l" rtl="0">
              <a:lnSpc>
                <a:spcPct val="100000"/>
              </a:lnSpc>
              <a:spcBef>
                <a:spcPts val="0"/>
              </a:spcBef>
              <a:spcAft>
                <a:spcPts val="0"/>
              </a:spcAft>
              <a:buNone/>
            </a:pPr>
            <a:r>
              <a:rPr lang="en" sz="1800" b="1" dirty="0">
                <a:solidFill>
                  <a:srgbClr val="412F5D"/>
                </a:solidFill>
                <a:latin typeface="Georgia"/>
                <a:ea typeface="Georgia"/>
                <a:cs typeface="Georgia"/>
                <a:sym typeface="Georgia"/>
              </a:rPr>
              <a:t>Μ. (09/05/2012)</a:t>
            </a:r>
            <a:endParaRPr sz="1800" b="1" dirty="0">
              <a:solidFill>
                <a:srgbClr val="412F5D"/>
              </a:solidFill>
              <a:latin typeface="Georgia"/>
              <a:ea typeface="Georgia"/>
              <a:cs typeface="Georgia"/>
              <a:sym typeface="Georgia"/>
            </a:endParaRPr>
          </a:p>
          <a:p>
            <a:pPr marL="0" lvl="0" indent="0" algn="l" rtl="0">
              <a:lnSpc>
                <a:spcPct val="100000"/>
              </a:lnSpc>
              <a:spcBef>
                <a:spcPts val="0"/>
              </a:spcBef>
              <a:spcAft>
                <a:spcPts val="0"/>
              </a:spcAft>
              <a:buNone/>
            </a:pPr>
            <a:endParaRPr sz="1800" dirty="0">
              <a:solidFill>
                <a:srgbClr val="412F5D"/>
              </a:solidFill>
              <a:latin typeface="Georgia"/>
              <a:ea typeface="Georgia"/>
              <a:cs typeface="Georgia"/>
              <a:sym typeface="Georgia"/>
            </a:endParaRPr>
          </a:p>
          <a:p>
            <a:pPr marL="0" lvl="0" indent="0" algn="l" rtl="0">
              <a:lnSpc>
                <a:spcPct val="100000"/>
              </a:lnSpc>
              <a:spcBef>
                <a:spcPts val="0"/>
              </a:spcBef>
              <a:spcAft>
                <a:spcPts val="0"/>
              </a:spcAft>
              <a:buNone/>
            </a:pPr>
            <a:endParaRPr sz="1800" dirty="0">
              <a:solidFill>
                <a:srgbClr val="412F5D"/>
              </a:solidFill>
              <a:latin typeface="Georgia"/>
              <a:ea typeface="Georgia"/>
              <a:cs typeface="Georgia"/>
              <a:sym typeface="Georgia"/>
            </a:endParaRPr>
          </a:p>
          <a:p>
            <a:pPr marL="0" lvl="0" indent="0" algn="l" rtl="0">
              <a:lnSpc>
                <a:spcPct val="115000"/>
              </a:lnSpc>
              <a:spcBef>
                <a:spcPts val="0"/>
              </a:spcBef>
              <a:spcAft>
                <a:spcPts val="0"/>
              </a:spcAft>
              <a:buNone/>
            </a:pPr>
            <a:endParaRPr sz="2400" dirty="0">
              <a:solidFill>
                <a:srgbClr val="412F5D"/>
              </a:solidFill>
              <a:latin typeface="Georgia"/>
              <a:ea typeface="Georgia"/>
              <a:cs typeface="Georgia"/>
              <a:sym typeface="Georgia"/>
            </a:endParaRPr>
          </a:p>
        </p:txBody>
      </p:sp>
      <p:sp>
        <p:nvSpPr>
          <p:cNvPr id="317" name="Google Shape;317;p37"/>
          <p:cNvSpPr/>
          <p:nvPr/>
        </p:nvSpPr>
        <p:spPr>
          <a:xfrm>
            <a:off x="0" y="6589178"/>
            <a:ext cx="9154500" cy="268800"/>
          </a:xfrm>
          <a:prstGeom prst="rect">
            <a:avLst/>
          </a:prstGeom>
          <a:solidFill>
            <a:srgbClr val="A01043"/>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18" name="Google Shape;318;p37"/>
          <p:cNvPicPr preferRelativeResize="0"/>
          <p:nvPr/>
        </p:nvPicPr>
        <p:blipFill>
          <a:blip r:embed="rId3">
            <a:alphaModFix/>
          </a:blip>
          <a:stretch>
            <a:fillRect/>
          </a:stretch>
        </p:blipFill>
        <p:spPr>
          <a:xfrm>
            <a:off x="75375" y="99825"/>
            <a:ext cx="704850" cy="70485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38"/>
          <p:cNvSpPr/>
          <p:nvPr/>
        </p:nvSpPr>
        <p:spPr>
          <a:xfrm>
            <a:off x="-6" y="25638"/>
            <a:ext cx="9155700" cy="1520100"/>
          </a:xfrm>
          <a:prstGeom prst="rect">
            <a:avLst/>
          </a:prstGeom>
          <a:solidFill>
            <a:srgbClr val="412F5D"/>
          </a:solidFill>
          <a:ln w="19050" cap="flat" cmpd="sng">
            <a:solidFill>
              <a:srgbClr val="412F5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38"/>
          <p:cNvSpPr txBox="1">
            <a:spLocks noGrp="1"/>
          </p:cNvSpPr>
          <p:nvPr>
            <p:ph type="title"/>
          </p:nvPr>
        </p:nvSpPr>
        <p:spPr>
          <a:xfrm>
            <a:off x="919368" y="274638"/>
            <a:ext cx="77673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solidFill>
                  <a:srgbClr val="EFEFEF"/>
                </a:solidFill>
                <a:latin typeface="Georgia"/>
                <a:ea typeface="Georgia"/>
                <a:cs typeface="Georgia"/>
                <a:sym typeface="Georgia"/>
              </a:rPr>
              <a:t>Δομή Απασχόλησης &amp; Σταδιοδρομίας</a:t>
            </a:r>
            <a:endParaRPr>
              <a:solidFill>
                <a:srgbClr val="EFEFEF"/>
              </a:solidFill>
              <a:latin typeface="Georgia"/>
              <a:ea typeface="Georgia"/>
              <a:cs typeface="Georgia"/>
              <a:sym typeface="Georgia"/>
            </a:endParaRPr>
          </a:p>
        </p:txBody>
      </p:sp>
      <p:sp>
        <p:nvSpPr>
          <p:cNvPr id="325" name="Google Shape;325;p38"/>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b="1" dirty="0">
                <a:solidFill>
                  <a:srgbClr val="A01043"/>
                </a:solidFill>
                <a:latin typeface="Georgia"/>
                <a:ea typeface="Georgia"/>
                <a:cs typeface="Georgia"/>
                <a:sym typeface="Georgia"/>
              </a:rPr>
              <a:t>Μηνύματα Επισκεπτών</a:t>
            </a:r>
            <a:endParaRPr b="1" dirty="0">
              <a:solidFill>
                <a:srgbClr val="A01043"/>
              </a:solidFill>
              <a:latin typeface="Georgia"/>
              <a:ea typeface="Georgia"/>
              <a:cs typeface="Georgia"/>
              <a:sym typeface="Georgia"/>
            </a:endParaRPr>
          </a:p>
          <a:p>
            <a:pPr marL="0" lvl="0" indent="0" algn="l" rtl="0">
              <a:lnSpc>
                <a:spcPct val="100000"/>
              </a:lnSpc>
              <a:spcBef>
                <a:spcPts val="0"/>
              </a:spcBef>
              <a:spcAft>
                <a:spcPts val="0"/>
              </a:spcAft>
              <a:buNone/>
            </a:pPr>
            <a:endParaRPr sz="1800" b="1"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Συγχαρητήρια για την εκπληκτική δουλειά  σας!!!</a:t>
            </a:r>
            <a:endParaRPr sz="1800" dirty="0">
              <a:solidFill>
                <a:srgbClr val="412F5D"/>
              </a:solidFill>
              <a:latin typeface="Georgia"/>
              <a:ea typeface="Georgia"/>
              <a:cs typeface="Georgia"/>
              <a:sym typeface="Georgia"/>
            </a:endParaRPr>
          </a:p>
          <a:p>
            <a:pPr marL="457200" lvl="0" indent="0" algn="l" rtl="0">
              <a:lnSpc>
                <a:spcPct val="115000"/>
              </a:lnSpc>
              <a:spcBef>
                <a:spcPts val="0"/>
              </a:spcBef>
              <a:spcAft>
                <a:spcPts val="0"/>
              </a:spcAft>
              <a:buNone/>
            </a:pPr>
            <a:r>
              <a:rPr lang="en" sz="1800" dirty="0">
                <a:solidFill>
                  <a:srgbClr val="412F5D"/>
                </a:solidFill>
                <a:latin typeface="Georgia"/>
                <a:ea typeface="Georgia"/>
                <a:cs typeface="Georgia"/>
                <a:sym typeface="Georgia"/>
              </a:rPr>
              <a:t>Είστε από τα καλύτερα γραφεία διασύνδεσης  όχι μόνο των περιφερειακών πανεπιστημίων αλλά και από των κορυφαίων υποτίθεται  πανεπιστημίων της χώρας... Πιστεύω ότι  καλύπτετε τις οποιεσδήποτε απαιτήσεις  όλων των πτυχιούχων αφού παρέχετε πληροφόρηση από τον τομέα της εργασίας,  των υποτροφιών, των μεταπτυχιακών - διδακτορικών σπουδών μέχρι και της  ακαδημαϊκής καριέρας και των σεμιναρίων... Συνεχίστε...</a:t>
            </a:r>
            <a:endParaRPr sz="1800" dirty="0">
              <a:solidFill>
                <a:srgbClr val="412F5D"/>
              </a:solidFill>
              <a:latin typeface="Georgia"/>
              <a:ea typeface="Georgia"/>
              <a:cs typeface="Georgia"/>
              <a:sym typeface="Georgia"/>
            </a:endParaRPr>
          </a:p>
          <a:p>
            <a:pPr marL="0" lvl="0" indent="0" algn="l" rtl="0">
              <a:lnSpc>
                <a:spcPct val="115000"/>
              </a:lnSpc>
              <a:spcBef>
                <a:spcPts val="0"/>
              </a:spcBef>
              <a:spcAft>
                <a:spcPts val="0"/>
              </a:spcAft>
              <a:buNone/>
            </a:pPr>
            <a:endParaRPr sz="1000" dirty="0">
              <a:solidFill>
                <a:srgbClr val="412F5D"/>
              </a:solidFill>
              <a:latin typeface="Georgia"/>
              <a:ea typeface="Georgia"/>
              <a:cs typeface="Georgia"/>
              <a:sym typeface="Georgia"/>
            </a:endParaRPr>
          </a:p>
          <a:p>
            <a:pPr marL="0" lvl="0" indent="0" algn="l" rtl="0">
              <a:lnSpc>
                <a:spcPct val="115000"/>
              </a:lnSpc>
              <a:spcBef>
                <a:spcPts val="0"/>
              </a:spcBef>
              <a:spcAft>
                <a:spcPts val="0"/>
              </a:spcAft>
              <a:buNone/>
            </a:pPr>
            <a:r>
              <a:rPr lang="en" sz="1800" b="1" dirty="0">
                <a:solidFill>
                  <a:srgbClr val="412F5D"/>
                </a:solidFill>
                <a:latin typeface="Georgia"/>
                <a:ea typeface="Georgia"/>
                <a:cs typeface="Georgia"/>
                <a:sym typeface="Georgia"/>
              </a:rPr>
              <a:t>Π.Π. (21-4-2012)</a:t>
            </a:r>
            <a:endParaRPr sz="1800" b="1" dirty="0">
              <a:solidFill>
                <a:srgbClr val="412F5D"/>
              </a:solidFill>
              <a:latin typeface="Georgia"/>
              <a:ea typeface="Georgia"/>
              <a:cs typeface="Georgia"/>
              <a:sym typeface="Georgia"/>
            </a:endParaRPr>
          </a:p>
          <a:p>
            <a:pPr marL="0" lvl="0" indent="0" algn="l" rtl="0">
              <a:lnSpc>
                <a:spcPct val="115000"/>
              </a:lnSpc>
              <a:spcBef>
                <a:spcPts val="0"/>
              </a:spcBef>
              <a:spcAft>
                <a:spcPts val="0"/>
              </a:spcAft>
              <a:buNone/>
            </a:pP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Σας συγχαίρω για </a:t>
            </a:r>
            <a:r>
              <a:rPr lang="en" sz="1800" dirty="0" smtClean="0">
                <a:solidFill>
                  <a:srgbClr val="412F5D"/>
                </a:solidFill>
                <a:latin typeface="Georgia"/>
                <a:ea typeface="Georgia"/>
                <a:cs typeface="Georgia"/>
                <a:sym typeface="Georgia"/>
              </a:rPr>
              <a:t>τη</a:t>
            </a:r>
            <a:r>
              <a:rPr lang="el-GR" sz="1800" dirty="0" smtClean="0">
                <a:solidFill>
                  <a:srgbClr val="412F5D"/>
                </a:solidFill>
                <a:latin typeface="Georgia"/>
                <a:ea typeface="Georgia"/>
                <a:cs typeface="Georgia"/>
                <a:sym typeface="Georgia"/>
              </a:rPr>
              <a:t> </a:t>
            </a:r>
            <a:r>
              <a:rPr lang="en" sz="1800" dirty="0" smtClean="0">
                <a:solidFill>
                  <a:srgbClr val="412F5D"/>
                </a:solidFill>
                <a:latin typeface="Georgia"/>
                <a:ea typeface="Georgia"/>
                <a:cs typeface="Georgia"/>
                <a:sym typeface="Georgia"/>
              </a:rPr>
              <a:t>μοναδική </a:t>
            </a:r>
            <a:r>
              <a:rPr lang="en" sz="1800" dirty="0">
                <a:solidFill>
                  <a:srgbClr val="412F5D"/>
                </a:solidFill>
                <a:latin typeface="Georgia"/>
                <a:ea typeface="Georgia"/>
                <a:cs typeface="Georgia"/>
                <a:sym typeface="Georgia"/>
              </a:rPr>
              <a:t>ιστοσελίδα σας</a:t>
            </a:r>
            <a:endParaRPr sz="1800" dirty="0">
              <a:solidFill>
                <a:srgbClr val="412F5D"/>
              </a:solidFill>
              <a:latin typeface="Georgia"/>
              <a:ea typeface="Georgia"/>
              <a:cs typeface="Georgia"/>
              <a:sym typeface="Georgia"/>
            </a:endParaRPr>
          </a:p>
          <a:p>
            <a:pPr marL="0" lvl="0" indent="3949700" algn="l" rtl="0">
              <a:lnSpc>
                <a:spcPct val="115000"/>
              </a:lnSpc>
              <a:spcBef>
                <a:spcPts val="0"/>
              </a:spcBef>
              <a:spcAft>
                <a:spcPts val="0"/>
              </a:spcAft>
              <a:buNone/>
            </a:pPr>
            <a:endParaRPr sz="1000" dirty="0">
              <a:solidFill>
                <a:srgbClr val="412F5D"/>
              </a:solidFill>
              <a:latin typeface="Georgia"/>
              <a:ea typeface="Georgia"/>
              <a:cs typeface="Georgia"/>
              <a:sym typeface="Georgia"/>
            </a:endParaRPr>
          </a:p>
          <a:p>
            <a:pPr marL="0" lvl="0" indent="0" algn="l" rtl="0">
              <a:lnSpc>
                <a:spcPct val="100000"/>
              </a:lnSpc>
              <a:spcBef>
                <a:spcPts val="0"/>
              </a:spcBef>
              <a:spcAft>
                <a:spcPts val="0"/>
              </a:spcAft>
              <a:buNone/>
            </a:pPr>
            <a:r>
              <a:rPr lang="en" sz="1800" b="1" dirty="0">
                <a:solidFill>
                  <a:srgbClr val="412F5D"/>
                </a:solidFill>
                <a:latin typeface="Georgia"/>
                <a:ea typeface="Georgia"/>
                <a:cs typeface="Georgia"/>
                <a:sym typeface="Georgia"/>
              </a:rPr>
              <a:t>Σ.Β. (31-10-2011)</a:t>
            </a:r>
            <a:endParaRPr sz="1800" b="1" dirty="0">
              <a:solidFill>
                <a:srgbClr val="412F5D"/>
              </a:solidFill>
              <a:latin typeface="Georgia"/>
              <a:ea typeface="Georgia"/>
              <a:cs typeface="Georgia"/>
              <a:sym typeface="Georgia"/>
            </a:endParaRPr>
          </a:p>
          <a:p>
            <a:pPr marL="0" lvl="0" indent="0" algn="l" rtl="0">
              <a:lnSpc>
                <a:spcPct val="100000"/>
              </a:lnSpc>
              <a:spcBef>
                <a:spcPts val="0"/>
              </a:spcBef>
              <a:spcAft>
                <a:spcPts val="0"/>
              </a:spcAft>
              <a:buNone/>
            </a:pPr>
            <a:endParaRPr sz="1800" dirty="0">
              <a:solidFill>
                <a:srgbClr val="412F5D"/>
              </a:solidFill>
              <a:latin typeface="Georgia"/>
              <a:ea typeface="Georgia"/>
              <a:cs typeface="Georgia"/>
              <a:sym typeface="Georgia"/>
            </a:endParaRPr>
          </a:p>
          <a:p>
            <a:pPr marL="0" lvl="0" indent="0" algn="l" rtl="0">
              <a:lnSpc>
                <a:spcPct val="100000"/>
              </a:lnSpc>
              <a:spcBef>
                <a:spcPts val="0"/>
              </a:spcBef>
              <a:spcAft>
                <a:spcPts val="0"/>
              </a:spcAft>
              <a:buNone/>
            </a:pPr>
            <a:endParaRPr sz="1800" dirty="0">
              <a:solidFill>
                <a:srgbClr val="412F5D"/>
              </a:solidFill>
              <a:latin typeface="Georgia"/>
              <a:ea typeface="Georgia"/>
              <a:cs typeface="Georgia"/>
              <a:sym typeface="Georgia"/>
            </a:endParaRPr>
          </a:p>
          <a:p>
            <a:pPr marL="0" lvl="0" indent="0" algn="l" rtl="0">
              <a:lnSpc>
                <a:spcPct val="115000"/>
              </a:lnSpc>
              <a:spcBef>
                <a:spcPts val="0"/>
              </a:spcBef>
              <a:spcAft>
                <a:spcPts val="0"/>
              </a:spcAft>
              <a:buNone/>
            </a:pPr>
            <a:endParaRPr sz="2400" dirty="0">
              <a:solidFill>
                <a:srgbClr val="412F5D"/>
              </a:solidFill>
              <a:latin typeface="Georgia"/>
              <a:ea typeface="Georgia"/>
              <a:cs typeface="Georgia"/>
              <a:sym typeface="Georgia"/>
            </a:endParaRPr>
          </a:p>
        </p:txBody>
      </p:sp>
      <p:sp>
        <p:nvSpPr>
          <p:cNvPr id="326" name="Google Shape;326;p38"/>
          <p:cNvSpPr/>
          <p:nvPr/>
        </p:nvSpPr>
        <p:spPr>
          <a:xfrm>
            <a:off x="0" y="6589178"/>
            <a:ext cx="9154500" cy="268800"/>
          </a:xfrm>
          <a:prstGeom prst="rect">
            <a:avLst/>
          </a:prstGeom>
          <a:solidFill>
            <a:srgbClr val="A01043"/>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27" name="Google Shape;327;p38"/>
          <p:cNvPicPr preferRelativeResize="0"/>
          <p:nvPr/>
        </p:nvPicPr>
        <p:blipFill>
          <a:blip r:embed="rId3">
            <a:alphaModFix/>
          </a:blip>
          <a:stretch>
            <a:fillRect/>
          </a:stretch>
        </p:blipFill>
        <p:spPr>
          <a:xfrm>
            <a:off x="75375" y="99825"/>
            <a:ext cx="704850" cy="70485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40"/>
          <p:cNvSpPr/>
          <p:nvPr/>
        </p:nvSpPr>
        <p:spPr>
          <a:xfrm>
            <a:off x="-6" y="25638"/>
            <a:ext cx="9155700" cy="1520100"/>
          </a:xfrm>
          <a:prstGeom prst="rect">
            <a:avLst/>
          </a:prstGeom>
          <a:solidFill>
            <a:srgbClr val="412F5D"/>
          </a:solidFill>
          <a:ln w="19050" cap="flat" cmpd="sng">
            <a:solidFill>
              <a:srgbClr val="412F5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40"/>
          <p:cNvSpPr txBox="1">
            <a:spLocks noGrp="1"/>
          </p:cNvSpPr>
          <p:nvPr>
            <p:ph type="title"/>
          </p:nvPr>
        </p:nvSpPr>
        <p:spPr>
          <a:xfrm>
            <a:off x="919368" y="274638"/>
            <a:ext cx="77673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solidFill>
                  <a:srgbClr val="EFEFEF"/>
                </a:solidFill>
                <a:latin typeface="Georgia"/>
                <a:ea typeface="Georgia"/>
                <a:cs typeface="Georgia"/>
                <a:sym typeface="Georgia"/>
              </a:rPr>
              <a:t>Δομή Απασχόλησης &amp; Σταδιοδρομίας</a:t>
            </a:r>
            <a:endParaRPr>
              <a:solidFill>
                <a:srgbClr val="EFEFEF"/>
              </a:solidFill>
              <a:latin typeface="Georgia"/>
              <a:ea typeface="Georgia"/>
              <a:cs typeface="Georgia"/>
              <a:sym typeface="Georgia"/>
            </a:endParaRPr>
          </a:p>
        </p:txBody>
      </p:sp>
      <p:sp>
        <p:nvSpPr>
          <p:cNvPr id="343" name="Google Shape;343;p40"/>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b="1" dirty="0">
                <a:solidFill>
                  <a:srgbClr val="A01043"/>
                </a:solidFill>
                <a:latin typeface="Georgia"/>
                <a:ea typeface="Georgia"/>
                <a:cs typeface="Georgia"/>
                <a:sym typeface="Georgia"/>
              </a:rPr>
              <a:t>Τρίπτυχο της Δομής Απασχόλησης &amp; Σταδιοδρομίας</a:t>
            </a:r>
            <a:endParaRPr b="1" dirty="0">
              <a:solidFill>
                <a:srgbClr val="A01043"/>
              </a:solidFill>
              <a:latin typeface="Georgia"/>
              <a:ea typeface="Georgia"/>
              <a:cs typeface="Georgia"/>
              <a:sym typeface="Georgia"/>
            </a:endParaRPr>
          </a:p>
          <a:p>
            <a:pPr marL="0" lvl="0" indent="0" algn="l" rtl="0">
              <a:lnSpc>
                <a:spcPct val="100000"/>
              </a:lnSpc>
              <a:spcBef>
                <a:spcPts val="0"/>
              </a:spcBef>
              <a:spcAft>
                <a:spcPts val="0"/>
              </a:spcAft>
              <a:buNone/>
            </a:pPr>
            <a:endParaRPr sz="1800" dirty="0">
              <a:solidFill>
                <a:srgbClr val="412F5D"/>
              </a:solidFill>
              <a:latin typeface="Georgia"/>
              <a:ea typeface="Georgia"/>
              <a:cs typeface="Georgia"/>
              <a:sym typeface="Georgia"/>
            </a:endParaRPr>
          </a:p>
          <a:p>
            <a:pPr marL="0" lvl="0" indent="0" algn="l" rtl="0">
              <a:lnSpc>
                <a:spcPct val="100000"/>
              </a:lnSpc>
              <a:spcBef>
                <a:spcPts val="0"/>
              </a:spcBef>
              <a:spcAft>
                <a:spcPts val="0"/>
              </a:spcAft>
              <a:buNone/>
            </a:pPr>
            <a:endParaRPr sz="1800" dirty="0">
              <a:solidFill>
                <a:srgbClr val="412F5D"/>
              </a:solidFill>
              <a:latin typeface="Georgia"/>
              <a:ea typeface="Georgia"/>
              <a:cs typeface="Georgia"/>
              <a:sym typeface="Georgia"/>
            </a:endParaRPr>
          </a:p>
          <a:p>
            <a:pPr marL="3200400" lvl="6" indent="-381000" algn="l" rtl="0">
              <a:lnSpc>
                <a:spcPct val="150000"/>
              </a:lnSpc>
              <a:spcBef>
                <a:spcPts val="0"/>
              </a:spcBef>
              <a:spcAft>
                <a:spcPts val="0"/>
              </a:spcAft>
              <a:buClr>
                <a:srgbClr val="412F5D"/>
              </a:buClr>
              <a:buSzPts val="2400"/>
              <a:buChar char="●"/>
            </a:pPr>
            <a:r>
              <a:rPr lang="en" sz="2400" b="1" dirty="0">
                <a:solidFill>
                  <a:srgbClr val="412F5D"/>
                </a:solidFill>
                <a:latin typeface="Georgia"/>
                <a:ea typeface="Georgia"/>
                <a:cs typeface="Georgia"/>
                <a:sym typeface="Georgia"/>
              </a:rPr>
              <a:t>Πάθος</a:t>
            </a:r>
            <a:endParaRPr sz="2400" b="1" dirty="0">
              <a:solidFill>
                <a:srgbClr val="412F5D"/>
              </a:solidFill>
              <a:latin typeface="Georgia"/>
              <a:ea typeface="Georgia"/>
              <a:cs typeface="Georgia"/>
              <a:sym typeface="Georgia"/>
            </a:endParaRPr>
          </a:p>
          <a:p>
            <a:pPr marL="3200400" lvl="6" indent="-381000" algn="l" rtl="0">
              <a:lnSpc>
                <a:spcPct val="150000"/>
              </a:lnSpc>
              <a:spcBef>
                <a:spcPts val="0"/>
              </a:spcBef>
              <a:spcAft>
                <a:spcPts val="0"/>
              </a:spcAft>
              <a:buClr>
                <a:srgbClr val="412F5D"/>
              </a:buClr>
              <a:buSzPts val="2400"/>
              <a:buChar char="●"/>
            </a:pPr>
            <a:r>
              <a:rPr lang="en" sz="2400" b="1" dirty="0">
                <a:solidFill>
                  <a:srgbClr val="412F5D"/>
                </a:solidFill>
                <a:latin typeface="Georgia"/>
                <a:ea typeface="Georgia"/>
                <a:cs typeface="Georgia"/>
                <a:sym typeface="Georgia"/>
              </a:rPr>
              <a:t>Υπομονή</a:t>
            </a:r>
            <a:endParaRPr sz="2400" b="1" dirty="0">
              <a:solidFill>
                <a:srgbClr val="412F5D"/>
              </a:solidFill>
              <a:latin typeface="Georgia"/>
              <a:ea typeface="Georgia"/>
              <a:cs typeface="Georgia"/>
              <a:sym typeface="Georgia"/>
            </a:endParaRPr>
          </a:p>
          <a:p>
            <a:pPr marL="3200400" lvl="6" indent="-381000" algn="l" rtl="0">
              <a:lnSpc>
                <a:spcPct val="150000"/>
              </a:lnSpc>
              <a:spcBef>
                <a:spcPts val="0"/>
              </a:spcBef>
              <a:spcAft>
                <a:spcPts val="0"/>
              </a:spcAft>
              <a:buClr>
                <a:srgbClr val="412F5D"/>
              </a:buClr>
              <a:buSzPts val="2400"/>
              <a:buChar char="●"/>
            </a:pPr>
            <a:r>
              <a:rPr lang="en" sz="2400" b="1" dirty="0">
                <a:solidFill>
                  <a:srgbClr val="412F5D"/>
                </a:solidFill>
                <a:latin typeface="Georgia"/>
                <a:ea typeface="Georgia"/>
                <a:cs typeface="Georgia"/>
                <a:sym typeface="Georgia"/>
              </a:rPr>
              <a:t>Επιμονή</a:t>
            </a:r>
            <a:endParaRPr sz="2400" dirty="0">
              <a:solidFill>
                <a:srgbClr val="412F5D"/>
              </a:solidFill>
              <a:latin typeface="Georgia"/>
              <a:ea typeface="Georgia"/>
              <a:cs typeface="Georgia"/>
              <a:sym typeface="Georgia"/>
            </a:endParaRPr>
          </a:p>
          <a:p>
            <a:pPr marL="0" lvl="0" indent="0" algn="l" rtl="0">
              <a:lnSpc>
                <a:spcPct val="100000"/>
              </a:lnSpc>
              <a:spcBef>
                <a:spcPts val="0"/>
              </a:spcBef>
              <a:spcAft>
                <a:spcPts val="0"/>
              </a:spcAft>
              <a:buNone/>
            </a:pPr>
            <a:endParaRPr sz="1800" dirty="0">
              <a:solidFill>
                <a:srgbClr val="412F5D"/>
              </a:solidFill>
              <a:latin typeface="Georgia"/>
              <a:ea typeface="Georgia"/>
              <a:cs typeface="Georgia"/>
              <a:sym typeface="Georgia"/>
            </a:endParaRPr>
          </a:p>
          <a:p>
            <a:pPr marL="0" lvl="0" indent="0" algn="l" rtl="0">
              <a:lnSpc>
                <a:spcPct val="115000"/>
              </a:lnSpc>
              <a:spcBef>
                <a:spcPts val="0"/>
              </a:spcBef>
              <a:spcAft>
                <a:spcPts val="0"/>
              </a:spcAft>
              <a:buNone/>
            </a:pPr>
            <a:endParaRPr sz="2400" dirty="0">
              <a:solidFill>
                <a:srgbClr val="412F5D"/>
              </a:solidFill>
              <a:latin typeface="Georgia"/>
              <a:ea typeface="Georgia"/>
              <a:cs typeface="Georgia"/>
              <a:sym typeface="Georgia"/>
            </a:endParaRPr>
          </a:p>
        </p:txBody>
      </p:sp>
      <p:sp>
        <p:nvSpPr>
          <p:cNvPr id="344" name="Google Shape;344;p40"/>
          <p:cNvSpPr/>
          <p:nvPr/>
        </p:nvSpPr>
        <p:spPr>
          <a:xfrm>
            <a:off x="0" y="6589178"/>
            <a:ext cx="9154500" cy="268800"/>
          </a:xfrm>
          <a:prstGeom prst="rect">
            <a:avLst/>
          </a:prstGeom>
          <a:solidFill>
            <a:srgbClr val="A01043"/>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45" name="Google Shape;345;p40"/>
          <p:cNvPicPr preferRelativeResize="0"/>
          <p:nvPr/>
        </p:nvPicPr>
        <p:blipFill>
          <a:blip r:embed="rId3">
            <a:alphaModFix/>
          </a:blip>
          <a:stretch>
            <a:fillRect/>
          </a:stretch>
        </p:blipFill>
        <p:spPr>
          <a:xfrm>
            <a:off x="75375" y="99825"/>
            <a:ext cx="704850" cy="70485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Google Shape;350;p41"/>
          <p:cNvSpPr/>
          <p:nvPr/>
        </p:nvSpPr>
        <p:spPr>
          <a:xfrm>
            <a:off x="-6" y="25638"/>
            <a:ext cx="9155700" cy="1520100"/>
          </a:xfrm>
          <a:prstGeom prst="rect">
            <a:avLst/>
          </a:prstGeom>
          <a:solidFill>
            <a:srgbClr val="412F5D"/>
          </a:solidFill>
          <a:ln w="19050" cap="flat" cmpd="sng">
            <a:solidFill>
              <a:srgbClr val="412F5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41"/>
          <p:cNvSpPr txBox="1">
            <a:spLocks noGrp="1"/>
          </p:cNvSpPr>
          <p:nvPr>
            <p:ph type="title"/>
          </p:nvPr>
        </p:nvSpPr>
        <p:spPr>
          <a:xfrm>
            <a:off x="919368" y="274638"/>
            <a:ext cx="77673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solidFill>
                  <a:srgbClr val="EFEFEF"/>
                </a:solidFill>
                <a:latin typeface="Georgia"/>
                <a:ea typeface="Georgia"/>
                <a:cs typeface="Georgia"/>
                <a:sym typeface="Georgia"/>
              </a:rPr>
              <a:t>Δομή Απασχόλησης &amp; Σταδιοδρομίας</a:t>
            </a:r>
            <a:endParaRPr>
              <a:solidFill>
                <a:srgbClr val="EFEFEF"/>
              </a:solidFill>
              <a:latin typeface="Georgia"/>
              <a:ea typeface="Georgia"/>
              <a:cs typeface="Georgia"/>
              <a:sym typeface="Georgia"/>
            </a:endParaRPr>
          </a:p>
        </p:txBody>
      </p:sp>
      <p:sp>
        <p:nvSpPr>
          <p:cNvPr id="352" name="Google Shape;352;p41"/>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b="1" dirty="0" smtClean="0">
                <a:solidFill>
                  <a:srgbClr val="A01043"/>
                </a:solidFill>
                <a:latin typeface="Georgia"/>
                <a:ea typeface="Georgia"/>
                <a:cs typeface="Georgia"/>
                <a:sym typeface="Georgia"/>
              </a:rPr>
              <a:t>Στόχος</a:t>
            </a:r>
            <a:endParaRPr b="1" dirty="0">
              <a:solidFill>
                <a:srgbClr val="A01043"/>
              </a:solidFill>
              <a:latin typeface="Georgia"/>
              <a:ea typeface="Georgia"/>
              <a:cs typeface="Georgia"/>
              <a:sym typeface="Georgia"/>
            </a:endParaRPr>
          </a:p>
          <a:p>
            <a:pPr marL="914400" lvl="0" indent="0" algn="just" rtl="0">
              <a:lnSpc>
                <a:spcPct val="150000"/>
              </a:lnSpc>
              <a:spcBef>
                <a:spcPts val="0"/>
              </a:spcBef>
              <a:spcAft>
                <a:spcPts val="0"/>
              </a:spcAft>
              <a:buNone/>
            </a:pPr>
            <a:endParaRPr lang="el-GR" sz="1800" dirty="0">
              <a:solidFill>
                <a:srgbClr val="412F5D"/>
              </a:solidFill>
              <a:latin typeface="Georgia"/>
              <a:ea typeface="Georgia"/>
              <a:cs typeface="Georgia"/>
              <a:sym typeface="Georgia"/>
            </a:endParaRPr>
          </a:p>
          <a:p>
            <a:pPr marL="914400" lvl="0" indent="0" algn="just" rtl="0">
              <a:lnSpc>
                <a:spcPct val="150000"/>
              </a:lnSpc>
              <a:spcBef>
                <a:spcPts val="0"/>
              </a:spcBef>
              <a:spcAft>
                <a:spcPts val="0"/>
              </a:spcAft>
              <a:buNone/>
            </a:pPr>
            <a:endParaRPr lang="el-GR" sz="1800" b="1" dirty="0">
              <a:solidFill>
                <a:srgbClr val="412F5D"/>
              </a:solidFill>
              <a:latin typeface="Georgia"/>
              <a:ea typeface="Georgia"/>
              <a:cs typeface="Georgia"/>
              <a:sym typeface="Georgia"/>
            </a:endParaRPr>
          </a:p>
          <a:p>
            <a:pPr marL="914400" lvl="0" indent="0" algn="just" rtl="0">
              <a:lnSpc>
                <a:spcPct val="150000"/>
              </a:lnSpc>
              <a:spcBef>
                <a:spcPts val="0"/>
              </a:spcBef>
              <a:spcAft>
                <a:spcPts val="0"/>
              </a:spcAft>
              <a:buNone/>
            </a:pPr>
            <a:r>
              <a:rPr lang="en" sz="2400" b="1" dirty="0" smtClean="0">
                <a:solidFill>
                  <a:srgbClr val="412F5D"/>
                </a:solidFill>
                <a:latin typeface="Georgia"/>
                <a:ea typeface="Georgia"/>
                <a:cs typeface="Georgia"/>
                <a:sym typeface="Georgia"/>
              </a:rPr>
              <a:t>Ν</a:t>
            </a:r>
            <a:r>
              <a:rPr lang="el-GR" sz="2400" b="1" dirty="0" smtClean="0">
                <a:solidFill>
                  <a:srgbClr val="412F5D"/>
                </a:solidFill>
                <a:latin typeface="Georgia"/>
                <a:ea typeface="Georgia"/>
                <a:cs typeface="Georgia"/>
                <a:sym typeface="Georgia"/>
              </a:rPr>
              <a:t>α</a:t>
            </a:r>
            <a:r>
              <a:rPr lang="en" sz="2400" b="1" dirty="0" smtClean="0">
                <a:solidFill>
                  <a:srgbClr val="412F5D"/>
                </a:solidFill>
                <a:latin typeface="Georgia"/>
                <a:ea typeface="Georgia"/>
                <a:cs typeface="Georgia"/>
                <a:sym typeface="Georgia"/>
              </a:rPr>
              <a:t> </a:t>
            </a:r>
            <a:r>
              <a:rPr lang="en" sz="2400" b="1" dirty="0">
                <a:solidFill>
                  <a:srgbClr val="412F5D"/>
                </a:solidFill>
                <a:latin typeface="Georgia"/>
                <a:ea typeface="Georgia"/>
                <a:cs typeface="Georgia"/>
                <a:sym typeface="Georgia"/>
              </a:rPr>
              <a:t>ανοίγουμε ένα παράθυρο στον κόσμο της Γνώσης &amp; να παρέχουμε υπηρεσίες για το δικαίωμα στην Ελπίδα</a:t>
            </a:r>
            <a:endParaRPr sz="2400" dirty="0">
              <a:solidFill>
                <a:srgbClr val="412F5D"/>
              </a:solidFill>
              <a:latin typeface="Georgia"/>
              <a:ea typeface="Georgia"/>
              <a:cs typeface="Georgia"/>
              <a:sym typeface="Georgia"/>
            </a:endParaRPr>
          </a:p>
          <a:p>
            <a:pPr marL="0" lvl="0" indent="0" algn="l" rtl="0">
              <a:lnSpc>
                <a:spcPct val="100000"/>
              </a:lnSpc>
              <a:spcBef>
                <a:spcPts val="0"/>
              </a:spcBef>
              <a:spcAft>
                <a:spcPts val="0"/>
              </a:spcAft>
              <a:buNone/>
            </a:pPr>
            <a:endParaRPr sz="1800" dirty="0">
              <a:solidFill>
                <a:srgbClr val="412F5D"/>
              </a:solidFill>
              <a:latin typeface="Georgia"/>
              <a:ea typeface="Georgia"/>
              <a:cs typeface="Georgia"/>
              <a:sym typeface="Georgia"/>
            </a:endParaRPr>
          </a:p>
          <a:p>
            <a:pPr marL="0" lvl="0" indent="0" algn="l" rtl="0">
              <a:lnSpc>
                <a:spcPct val="115000"/>
              </a:lnSpc>
              <a:spcBef>
                <a:spcPts val="0"/>
              </a:spcBef>
              <a:spcAft>
                <a:spcPts val="0"/>
              </a:spcAft>
              <a:buNone/>
            </a:pPr>
            <a:endParaRPr sz="2400" dirty="0">
              <a:solidFill>
                <a:srgbClr val="412F5D"/>
              </a:solidFill>
              <a:latin typeface="Georgia"/>
              <a:ea typeface="Georgia"/>
              <a:cs typeface="Georgia"/>
              <a:sym typeface="Georgia"/>
            </a:endParaRPr>
          </a:p>
        </p:txBody>
      </p:sp>
      <p:sp>
        <p:nvSpPr>
          <p:cNvPr id="353" name="Google Shape;353;p41"/>
          <p:cNvSpPr/>
          <p:nvPr/>
        </p:nvSpPr>
        <p:spPr>
          <a:xfrm>
            <a:off x="0" y="6589178"/>
            <a:ext cx="9154500" cy="268800"/>
          </a:xfrm>
          <a:prstGeom prst="rect">
            <a:avLst/>
          </a:prstGeom>
          <a:solidFill>
            <a:srgbClr val="A01043"/>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54" name="Google Shape;354;p41"/>
          <p:cNvPicPr preferRelativeResize="0"/>
          <p:nvPr/>
        </p:nvPicPr>
        <p:blipFill>
          <a:blip r:embed="rId3">
            <a:alphaModFix/>
          </a:blip>
          <a:stretch>
            <a:fillRect/>
          </a:stretch>
        </p:blipFill>
        <p:spPr>
          <a:xfrm>
            <a:off x="75375" y="99825"/>
            <a:ext cx="704850" cy="7048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10"/>
          <p:cNvSpPr/>
          <p:nvPr/>
        </p:nvSpPr>
        <p:spPr>
          <a:xfrm>
            <a:off x="-6" y="25638"/>
            <a:ext cx="9155700" cy="1520100"/>
          </a:xfrm>
          <a:prstGeom prst="rect">
            <a:avLst/>
          </a:prstGeom>
          <a:solidFill>
            <a:srgbClr val="412F5D"/>
          </a:solidFill>
          <a:ln w="19050" cap="flat" cmpd="sng">
            <a:solidFill>
              <a:srgbClr val="412F5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0"/>
          <p:cNvSpPr txBox="1">
            <a:spLocks noGrp="1"/>
          </p:cNvSpPr>
          <p:nvPr>
            <p:ph type="title"/>
          </p:nvPr>
        </p:nvSpPr>
        <p:spPr>
          <a:xfrm>
            <a:off x="919368" y="274638"/>
            <a:ext cx="77673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solidFill>
                  <a:srgbClr val="EFEFEF"/>
                </a:solidFill>
                <a:latin typeface="Georgia"/>
                <a:ea typeface="Georgia"/>
                <a:cs typeface="Georgia"/>
                <a:sym typeface="Georgia"/>
              </a:rPr>
              <a:t>Δομή Απασχόλησης &amp; Σταδιοδρομίας</a:t>
            </a:r>
            <a:endParaRPr>
              <a:solidFill>
                <a:srgbClr val="EFEFEF"/>
              </a:solidFill>
              <a:latin typeface="Georgia"/>
              <a:ea typeface="Georgia"/>
              <a:cs typeface="Georgia"/>
              <a:sym typeface="Georgia"/>
            </a:endParaRPr>
          </a:p>
        </p:txBody>
      </p:sp>
      <p:sp>
        <p:nvSpPr>
          <p:cNvPr id="59" name="Google Shape;59;p10"/>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b="1" dirty="0">
                <a:solidFill>
                  <a:srgbClr val="A01043"/>
                </a:solidFill>
                <a:latin typeface="Georgia"/>
                <a:ea typeface="Georgia"/>
                <a:cs typeface="Georgia"/>
                <a:sym typeface="Georgia"/>
              </a:rPr>
              <a:t>Οι κόμβοι των Υπηρεσιών της ΔΑΣΤΑ:</a:t>
            </a:r>
            <a:endParaRPr b="1" dirty="0">
              <a:solidFill>
                <a:srgbClr val="412F5D"/>
              </a:solidFill>
              <a:latin typeface="Georgia"/>
              <a:ea typeface="Georgia"/>
              <a:cs typeface="Georgia"/>
              <a:sym typeface="Georgia"/>
            </a:endParaRPr>
          </a:p>
          <a:p>
            <a:pPr marL="0" lvl="0" indent="0" algn="l" rtl="0">
              <a:spcBef>
                <a:spcPts val="600"/>
              </a:spcBef>
              <a:spcAft>
                <a:spcPts val="0"/>
              </a:spcAft>
              <a:buNone/>
            </a:pPr>
            <a:endParaRPr sz="2400" dirty="0">
              <a:solidFill>
                <a:srgbClr val="412F5D"/>
              </a:solidFill>
              <a:latin typeface="Georgia"/>
              <a:ea typeface="Georgia"/>
              <a:cs typeface="Georgia"/>
              <a:sym typeface="Georgia"/>
            </a:endParaRPr>
          </a:p>
          <a:p>
            <a:pPr marL="0" lvl="0" indent="0" rtl="0">
              <a:spcBef>
                <a:spcPts val="600"/>
              </a:spcBef>
              <a:spcAft>
                <a:spcPts val="0"/>
              </a:spcAft>
              <a:buNone/>
            </a:pPr>
            <a:r>
              <a:rPr lang="en" sz="2400" b="1" dirty="0">
                <a:solidFill>
                  <a:srgbClr val="412F5D"/>
                </a:solidFill>
                <a:latin typeface="Georgia"/>
                <a:ea typeface="Georgia"/>
                <a:cs typeface="Georgia"/>
                <a:sym typeface="Georgia"/>
              </a:rPr>
              <a:t>     Κόμβοι                           τηλ.                           </a:t>
            </a:r>
            <a:endParaRPr sz="2400" b="1" dirty="0">
              <a:solidFill>
                <a:srgbClr val="412F5D"/>
              </a:solidFill>
              <a:latin typeface="Georgia"/>
              <a:ea typeface="Georgia"/>
              <a:cs typeface="Georgia"/>
              <a:sym typeface="Georgia"/>
            </a:endParaRPr>
          </a:p>
          <a:p>
            <a:pPr marL="0" lvl="0" indent="0" rtl="0">
              <a:spcBef>
                <a:spcPts val="600"/>
              </a:spcBef>
              <a:spcAft>
                <a:spcPts val="0"/>
              </a:spcAft>
              <a:buNone/>
            </a:pPr>
            <a:r>
              <a:rPr lang="en" sz="2400" dirty="0">
                <a:solidFill>
                  <a:srgbClr val="412F5D"/>
                </a:solidFill>
                <a:latin typeface="Georgia"/>
                <a:ea typeface="Georgia"/>
                <a:cs typeface="Georgia"/>
                <a:sym typeface="Georgia"/>
              </a:rPr>
              <a:t>     </a:t>
            </a:r>
            <a:endParaRPr sz="2400" dirty="0">
              <a:solidFill>
                <a:srgbClr val="412F5D"/>
              </a:solidFill>
              <a:latin typeface="Georgia"/>
              <a:ea typeface="Georgia"/>
              <a:cs typeface="Georgia"/>
              <a:sym typeface="Georgia"/>
            </a:endParaRPr>
          </a:p>
          <a:p>
            <a:pPr marL="0" lvl="0" indent="0" rtl="0">
              <a:spcBef>
                <a:spcPts val="600"/>
              </a:spcBef>
              <a:spcAft>
                <a:spcPts val="0"/>
              </a:spcAft>
              <a:buNone/>
            </a:pPr>
            <a:r>
              <a:rPr lang="en" sz="1800" dirty="0">
                <a:solidFill>
                  <a:srgbClr val="412F5D"/>
                </a:solidFill>
                <a:latin typeface="Georgia"/>
                <a:ea typeface="Georgia"/>
                <a:cs typeface="Georgia"/>
                <a:sym typeface="Georgia"/>
              </a:rPr>
              <a:t>        Ξάνθη 		</a:t>
            </a:r>
            <a:r>
              <a:rPr lang="en" sz="1800" dirty="0" smtClean="0">
                <a:solidFill>
                  <a:srgbClr val="412F5D"/>
                </a:solidFill>
                <a:latin typeface="Georgia"/>
                <a:ea typeface="Georgia"/>
                <a:cs typeface="Georgia"/>
                <a:sym typeface="Georgia"/>
              </a:rPr>
              <a:t>            25410 79430</a:t>
            </a:r>
            <a:endParaRPr sz="1800" dirty="0">
              <a:solidFill>
                <a:srgbClr val="412F5D"/>
              </a:solidFill>
              <a:latin typeface="Georgia"/>
              <a:ea typeface="Georgia"/>
              <a:cs typeface="Georgia"/>
              <a:sym typeface="Georgia"/>
            </a:endParaRPr>
          </a:p>
          <a:p>
            <a:pPr marL="457200" lvl="0" indent="0" rtl="0">
              <a:spcBef>
                <a:spcPts val="600"/>
              </a:spcBef>
              <a:spcAft>
                <a:spcPts val="0"/>
              </a:spcAft>
              <a:buNone/>
            </a:pPr>
            <a:r>
              <a:rPr lang="en" sz="1800" dirty="0" smtClean="0">
                <a:solidFill>
                  <a:srgbClr val="412F5D"/>
                </a:solidFill>
                <a:latin typeface="Georgia"/>
                <a:ea typeface="Georgia"/>
                <a:cs typeface="Georgia"/>
                <a:sym typeface="Georgia"/>
              </a:rPr>
              <a:t>Κομοτηνή	</a:t>
            </a:r>
            <a:r>
              <a:rPr lang="en" sz="1800" dirty="0">
                <a:solidFill>
                  <a:srgbClr val="412F5D"/>
                </a:solidFill>
                <a:latin typeface="Georgia"/>
                <a:ea typeface="Georgia"/>
                <a:cs typeface="Georgia"/>
                <a:sym typeface="Georgia"/>
              </a:rPr>
              <a:t> </a:t>
            </a:r>
            <a:r>
              <a:rPr lang="en" sz="1800" dirty="0" smtClean="0">
                <a:solidFill>
                  <a:srgbClr val="412F5D"/>
                </a:solidFill>
                <a:latin typeface="Georgia"/>
                <a:ea typeface="Georgia"/>
                <a:cs typeface="Georgia"/>
                <a:sym typeface="Georgia"/>
              </a:rPr>
              <a:t>                           </a:t>
            </a:r>
            <a:r>
              <a:rPr lang="en" sz="1800" dirty="0" smtClean="0">
                <a:solidFill>
                  <a:srgbClr val="412F5D"/>
                </a:solidFill>
                <a:latin typeface="Georgia"/>
                <a:ea typeface="Georgia"/>
                <a:cs typeface="Georgia"/>
                <a:sym typeface="Georgia"/>
              </a:rPr>
              <a:t>25310 </a:t>
            </a:r>
            <a:r>
              <a:rPr lang="en" sz="1800" dirty="0">
                <a:solidFill>
                  <a:srgbClr val="412F5D"/>
                </a:solidFill>
                <a:latin typeface="Georgia"/>
                <a:ea typeface="Georgia"/>
                <a:cs typeface="Georgia"/>
                <a:sym typeface="Georgia"/>
              </a:rPr>
              <a:t>39343	</a:t>
            </a:r>
            <a:endParaRPr lang="en" sz="1800" dirty="0">
              <a:solidFill>
                <a:srgbClr val="412F5D"/>
              </a:solidFill>
              <a:latin typeface="Georgia"/>
              <a:ea typeface="Georgia"/>
              <a:cs typeface="Georgia"/>
              <a:sym typeface="Georgia"/>
            </a:endParaRPr>
          </a:p>
          <a:p>
            <a:pPr marL="457200" lvl="0" indent="0" rtl="0">
              <a:spcBef>
                <a:spcPts val="600"/>
              </a:spcBef>
              <a:spcAft>
                <a:spcPts val="0"/>
              </a:spcAft>
              <a:buNone/>
            </a:pPr>
            <a:r>
              <a:rPr lang="en" sz="1800" dirty="0" smtClean="0">
                <a:solidFill>
                  <a:srgbClr val="412F5D"/>
                </a:solidFill>
                <a:latin typeface="Georgia"/>
                <a:ea typeface="Georgia"/>
                <a:cs typeface="Georgia"/>
                <a:sym typeface="Georgia"/>
              </a:rPr>
              <a:t>Αλεξανδρούπολη</a:t>
            </a:r>
            <a:r>
              <a:rPr lang="en" sz="1800" b="1" dirty="0" smtClean="0">
                <a:solidFill>
                  <a:srgbClr val="412F5D"/>
                </a:solidFill>
                <a:latin typeface="Georgia"/>
                <a:ea typeface="Georgia"/>
                <a:cs typeface="Georgia"/>
                <a:sym typeface="Georgia"/>
              </a:rPr>
              <a:t>        </a:t>
            </a:r>
            <a:r>
              <a:rPr lang="en" sz="1800" b="1" dirty="0">
                <a:solidFill>
                  <a:srgbClr val="412F5D"/>
                </a:solidFill>
                <a:latin typeface="Georgia"/>
                <a:ea typeface="Georgia"/>
                <a:cs typeface="Georgia"/>
                <a:sym typeface="Georgia"/>
              </a:rPr>
              <a:t>	</a:t>
            </a:r>
            <a:r>
              <a:rPr lang="en" sz="1800" dirty="0" smtClean="0">
                <a:solidFill>
                  <a:srgbClr val="412F5D"/>
                </a:solidFill>
                <a:latin typeface="Georgia"/>
                <a:ea typeface="Georgia"/>
                <a:cs typeface="Georgia"/>
                <a:sym typeface="Georgia"/>
              </a:rPr>
              <a:t>            2551030022  </a:t>
            </a:r>
          </a:p>
          <a:p>
            <a:pPr marL="457200" lvl="0" indent="0" rtl="0">
              <a:spcBef>
                <a:spcPts val="600"/>
              </a:spcBef>
              <a:spcAft>
                <a:spcPts val="0"/>
              </a:spcAft>
              <a:buNone/>
            </a:pPr>
            <a:r>
              <a:rPr lang="en" sz="1800" dirty="0" smtClean="0">
                <a:solidFill>
                  <a:srgbClr val="412F5D"/>
                </a:solidFill>
                <a:latin typeface="Georgia"/>
                <a:ea typeface="Georgia"/>
                <a:cs typeface="Georgia"/>
                <a:sym typeface="Georgia"/>
              </a:rPr>
              <a:t>Ορεστιάδα </a:t>
            </a:r>
            <a:r>
              <a:rPr lang="en" sz="1800" dirty="0">
                <a:solidFill>
                  <a:srgbClr val="412F5D"/>
                </a:solidFill>
                <a:latin typeface="Georgia"/>
                <a:ea typeface="Georgia"/>
                <a:cs typeface="Georgia"/>
                <a:sym typeface="Georgia"/>
              </a:rPr>
              <a:t>		</a:t>
            </a:r>
            <a:r>
              <a:rPr lang="en" sz="1800" dirty="0" smtClean="0">
                <a:solidFill>
                  <a:srgbClr val="412F5D"/>
                </a:solidFill>
                <a:latin typeface="Georgia"/>
                <a:ea typeface="Georgia"/>
                <a:cs typeface="Georgia"/>
                <a:sym typeface="Georgia"/>
              </a:rPr>
              <a:t>            2552041186  </a:t>
            </a:r>
            <a:r>
              <a:rPr lang="en" sz="1800" dirty="0">
                <a:solidFill>
                  <a:srgbClr val="412F5D"/>
                </a:solidFill>
                <a:latin typeface="Georgia"/>
                <a:ea typeface="Georgia"/>
                <a:cs typeface="Georgia"/>
                <a:sym typeface="Georgia"/>
              </a:rPr>
              <a:t>	  		 	</a:t>
            </a:r>
            <a:endParaRPr sz="2400" b="1" dirty="0">
              <a:solidFill>
                <a:srgbClr val="412F5D"/>
              </a:solidFill>
            </a:endParaRPr>
          </a:p>
        </p:txBody>
      </p:sp>
      <p:sp>
        <p:nvSpPr>
          <p:cNvPr id="60" name="Google Shape;60;p10"/>
          <p:cNvSpPr/>
          <p:nvPr/>
        </p:nvSpPr>
        <p:spPr>
          <a:xfrm>
            <a:off x="0" y="6589178"/>
            <a:ext cx="9154500" cy="268800"/>
          </a:xfrm>
          <a:prstGeom prst="rect">
            <a:avLst/>
          </a:prstGeom>
          <a:solidFill>
            <a:srgbClr val="A01043"/>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1" name="Google Shape;61;p10"/>
          <p:cNvPicPr preferRelativeResize="0"/>
          <p:nvPr/>
        </p:nvPicPr>
        <p:blipFill>
          <a:blip r:embed="rId3">
            <a:alphaModFix/>
          </a:blip>
          <a:stretch>
            <a:fillRect/>
          </a:stretch>
        </p:blipFill>
        <p:spPr>
          <a:xfrm>
            <a:off x="75375" y="99825"/>
            <a:ext cx="704850" cy="704850"/>
          </a:xfrm>
          <a:prstGeom prst="rect">
            <a:avLst/>
          </a:prstGeom>
          <a:noFill/>
          <a:ln>
            <a:noFill/>
          </a:ln>
        </p:spPr>
      </p:pic>
      <p:cxnSp>
        <p:nvCxnSpPr>
          <p:cNvPr id="62" name="Google Shape;62;p10"/>
          <p:cNvCxnSpPr/>
          <p:nvPr/>
        </p:nvCxnSpPr>
        <p:spPr>
          <a:xfrm>
            <a:off x="627000" y="3331025"/>
            <a:ext cx="7890000" cy="12900"/>
          </a:xfrm>
          <a:prstGeom prst="straightConnector1">
            <a:avLst/>
          </a:prstGeom>
          <a:noFill/>
          <a:ln w="19050" cap="flat" cmpd="sng">
            <a:solidFill>
              <a:schemeClr val="dk2"/>
            </a:solidFill>
            <a:prstDash val="solid"/>
            <a:round/>
            <a:headEnd type="none" w="med" len="med"/>
            <a:tailEnd type="none" w="med" len="med"/>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2"/>
          <p:cNvSpPr/>
          <p:nvPr/>
        </p:nvSpPr>
        <p:spPr>
          <a:xfrm>
            <a:off x="-6" y="25638"/>
            <a:ext cx="9155700" cy="1520100"/>
          </a:xfrm>
          <a:prstGeom prst="rect">
            <a:avLst/>
          </a:prstGeom>
          <a:solidFill>
            <a:srgbClr val="412F5D"/>
          </a:solidFill>
          <a:ln w="19050" cap="flat" cmpd="sng">
            <a:solidFill>
              <a:srgbClr val="412F5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2"/>
          <p:cNvSpPr txBox="1">
            <a:spLocks noGrp="1"/>
          </p:cNvSpPr>
          <p:nvPr>
            <p:ph type="title"/>
          </p:nvPr>
        </p:nvSpPr>
        <p:spPr>
          <a:xfrm>
            <a:off x="919368" y="274638"/>
            <a:ext cx="77673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solidFill>
                  <a:srgbClr val="EFEFEF"/>
                </a:solidFill>
                <a:latin typeface="Georgia"/>
                <a:ea typeface="Georgia"/>
                <a:cs typeface="Georgia"/>
                <a:sym typeface="Georgia"/>
              </a:rPr>
              <a:t>Δομή Απασχόλησης &amp; Σταδιοδρομίας</a:t>
            </a:r>
            <a:endParaRPr>
              <a:solidFill>
                <a:srgbClr val="EFEFEF"/>
              </a:solidFill>
              <a:latin typeface="Georgia"/>
              <a:ea typeface="Georgia"/>
              <a:cs typeface="Georgia"/>
              <a:sym typeface="Georgia"/>
            </a:endParaRPr>
          </a:p>
        </p:txBody>
      </p:sp>
      <p:sp>
        <p:nvSpPr>
          <p:cNvPr id="78" name="Google Shape;78;p12"/>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b="1" dirty="0">
                <a:solidFill>
                  <a:srgbClr val="A01043"/>
                </a:solidFill>
                <a:latin typeface="Georgia"/>
                <a:ea typeface="Georgia"/>
                <a:cs typeface="Georgia"/>
                <a:sym typeface="Georgia"/>
              </a:rPr>
              <a:t>Στάδια Επαγγελματικής Ανάπτυξης</a:t>
            </a:r>
            <a:endParaRPr b="1" dirty="0">
              <a:solidFill>
                <a:srgbClr val="412F5D"/>
              </a:solidFill>
              <a:latin typeface="Georgia"/>
              <a:ea typeface="Georgia"/>
              <a:cs typeface="Georgia"/>
              <a:sym typeface="Georgia"/>
            </a:endParaRPr>
          </a:p>
          <a:p>
            <a:pPr marL="0" lvl="0" indent="0" algn="l" rtl="0">
              <a:spcBef>
                <a:spcPts val="600"/>
              </a:spcBef>
              <a:spcAft>
                <a:spcPts val="0"/>
              </a:spcAft>
              <a:buNone/>
            </a:pPr>
            <a:endParaRPr sz="2400" dirty="0">
              <a:solidFill>
                <a:srgbClr val="412F5D"/>
              </a:solidFill>
            </a:endParaRPr>
          </a:p>
          <a:p>
            <a:pPr marL="457200" lvl="0" indent="-381000" algn="l" rtl="0">
              <a:lnSpc>
                <a:spcPct val="150000"/>
              </a:lnSpc>
              <a:spcBef>
                <a:spcPts val="600"/>
              </a:spcBef>
              <a:spcAft>
                <a:spcPts val="0"/>
              </a:spcAft>
              <a:buClr>
                <a:srgbClr val="412F5D"/>
              </a:buClr>
              <a:buSzPts val="2400"/>
              <a:buChar char="■"/>
            </a:pPr>
            <a:r>
              <a:rPr lang="en" sz="2400" dirty="0">
                <a:solidFill>
                  <a:srgbClr val="412F5D"/>
                </a:solidFill>
              </a:rPr>
              <a:t>Ενημέρωση</a:t>
            </a:r>
            <a:endParaRPr sz="2400" dirty="0">
              <a:solidFill>
                <a:srgbClr val="412F5D"/>
              </a:solidFill>
            </a:endParaRPr>
          </a:p>
          <a:p>
            <a:pPr marL="457200" lvl="0" indent="-381000" algn="l" rtl="0">
              <a:lnSpc>
                <a:spcPct val="150000"/>
              </a:lnSpc>
              <a:spcBef>
                <a:spcPts val="0"/>
              </a:spcBef>
              <a:spcAft>
                <a:spcPts val="0"/>
              </a:spcAft>
              <a:buClr>
                <a:srgbClr val="412F5D"/>
              </a:buClr>
              <a:buSzPts val="2400"/>
              <a:buChar char="■"/>
            </a:pPr>
            <a:r>
              <a:rPr lang="en" sz="2400" dirty="0">
                <a:solidFill>
                  <a:srgbClr val="412F5D"/>
                </a:solidFill>
              </a:rPr>
              <a:t>Σύνταξη Βιογραφικού Σημειώματος</a:t>
            </a:r>
            <a:endParaRPr sz="2400" dirty="0">
              <a:solidFill>
                <a:srgbClr val="412F5D"/>
              </a:solidFill>
            </a:endParaRPr>
          </a:p>
          <a:p>
            <a:pPr marL="457200" lvl="0" indent="-381000" algn="l" rtl="0">
              <a:lnSpc>
                <a:spcPct val="150000"/>
              </a:lnSpc>
              <a:spcBef>
                <a:spcPts val="0"/>
              </a:spcBef>
              <a:spcAft>
                <a:spcPts val="0"/>
              </a:spcAft>
              <a:buClr>
                <a:srgbClr val="412F5D"/>
              </a:buClr>
              <a:buSzPts val="2400"/>
              <a:buChar char="■"/>
            </a:pPr>
            <a:r>
              <a:rPr lang="en" sz="2400" dirty="0">
                <a:solidFill>
                  <a:srgbClr val="412F5D"/>
                </a:solidFill>
              </a:rPr>
              <a:t>Δικτύωση</a:t>
            </a:r>
            <a:endParaRPr sz="2400" dirty="0">
              <a:solidFill>
                <a:srgbClr val="412F5D"/>
              </a:solidFill>
            </a:endParaRPr>
          </a:p>
          <a:p>
            <a:pPr marL="457200" lvl="0" indent="-381000" algn="l" rtl="0">
              <a:lnSpc>
                <a:spcPct val="150000"/>
              </a:lnSpc>
              <a:spcBef>
                <a:spcPts val="0"/>
              </a:spcBef>
              <a:spcAft>
                <a:spcPts val="0"/>
              </a:spcAft>
              <a:buClr>
                <a:srgbClr val="412F5D"/>
              </a:buClr>
              <a:buSzPts val="2400"/>
              <a:buChar char="■"/>
            </a:pPr>
            <a:r>
              <a:rPr lang="en" sz="2400" dirty="0">
                <a:solidFill>
                  <a:srgbClr val="412F5D"/>
                </a:solidFill>
              </a:rPr>
              <a:t>Επαγγελματική Συνέντευξη</a:t>
            </a:r>
            <a:endParaRPr sz="2400" dirty="0">
              <a:solidFill>
                <a:srgbClr val="412F5D"/>
              </a:solidFill>
            </a:endParaRPr>
          </a:p>
          <a:p>
            <a:pPr marL="457200" lvl="0" indent="-381000" algn="l" rtl="0">
              <a:lnSpc>
                <a:spcPct val="150000"/>
              </a:lnSpc>
              <a:spcBef>
                <a:spcPts val="0"/>
              </a:spcBef>
              <a:spcAft>
                <a:spcPts val="0"/>
              </a:spcAft>
              <a:buClr>
                <a:srgbClr val="412F5D"/>
              </a:buClr>
              <a:buSzPts val="2400"/>
              <a:buChar char="■"/>
            </a:pPr>
            <a:r>
              <a:rPr lang="en" sz="2400" dirty="0">
                <a:solidFill>
                  <a:srgbClr val="412F5D"/>
                </a:solidFill>
              </a:rPr>
              <a:t>Προσαρμογή στο Επαγγελματικό Περιβάλλον</a:t>
            </a:r>
            <a:endParaRPr sz="2400" dirty="0">
              <a:solidFill>
                <a:srgbClr val="412F5D"/>
              </a:solidFill>
            </a:endParaRPr>
          </a:p>
        </p:txBody>
      </p:sp>
      <p:sp>
        <p:nvSpPr>
          <p:cNvPr id="79" name="Google Shape;79;p12"/>
          <p:cNvSpPr/>
          <p:nvPr/>
        </p:nvSpPr>
        <p:spPr>
          <a:xfrm>
            <a:off x="0" y="6589178"/>
            <a:ext cx="9154500" cy="268800"/>
          </a:xfrm>
          <a:prstGeom prst="rect">
            <a:avLst/>
          </a:prstGeom>
          <a:solidFill>
            <a:srgbClr val="A01043"/>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80" name="Google Shape;80;p12"/>
          <p:cNvPicPr preferRelativeResize="0"/>
          <p:nvPr/>
        </p:nvPicPr>
        <p:blipFill>
          <a:blip r:embed="rId3">
            <a:alphaModFix/>
          </a:blip>
          <a:stretch>
            <a:fillRect/>
          </a:stretch>
        </p:blipFill>
        <p:spPr>
          <a:xfrm>
            <a:off x="75375" y="99825"/>
            <a:ext cx="704850" cy="7048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p:nvPr/>
        </p:nvSpPr>
        <p:spPr>
          <a:xfrm>
            <a:off x="-6" y="25638"/>
            <a:ext cx="9155700" cy="1520100"/>
          </a:xfrm>
          <a:prstGeom prst="rect">
            <a:avLst/>
          </a:prstGeom>
          <a:solidFill>
            <a:srgbClr val="412F5D"/>
          </a:solidFill>
          <a:ln w="19050" cap="flat" cmpd="sng">
            <a:solidFill>
              <a:srgbClr val="412F5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3"/>
          <p:cNvSpPr txBox="1">
            <a:spLocks noGrp="1"/>
          </p:cNvSpPr>
          <p:nvPr>
            <p:ph type="title"/>
          </p:nvPr>
        </p:nvSpPr>
        <p:spPr>
          <a:xfrm>
            <a:off x="919360" y="274638"/>
            <a:ext cx="7767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solidFill>
                  <a:srgbClr val="EFEFEF"/>
                </a:solidFill>
                <a:latin typeface="Georgia"/>
                <a:ea typeface="Georgia"/>
                <a:cs typeface="Georgia"/>
                <a:sym typeface="Georgia"/>
              </a:rPr>
              <a:t>Δομή Απασχόλησης &amp; Σταδιοδρομίας</a:t>
            </a:r>
            <a:endParaRPr>
              <a:solidFill>
                <a:srgbClr val="EFEFEF"/>
              </a:solidFill>
              <a:latin typeface="Georgia"/>
              <a:ea typeface="Georgia"/>
              <a:cs typeface="Georgia"/>
              <a:sym typeface="Georgia"/>
            </a:endParaRPr>
          </a:p>
        </p:txBody>
      </p:sp>
      <p:sp>
        <p:nvSpPr>
          <p:cNvPr id="87" name="Google Shape;87;p13"/>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b="1" dirty="0">
                <a:solidFill>
                  <a:srgbClr val="A01043"/>
                </a:solidFill>
                <a:latin typeface="Georgia"/>
                <a:ea typeface="Georgia"/>
                <a:cs typeface="Georgia"/>
                <a:sym typeface="Georgia"/>
              </a:rPr>
              <a:t>Βασικοί άξονες λειτουργίας: </a:t>
            </a:r>
            <a:endParaRPr b="1" dirty="0">
              <a:solidFill>
                <a:srgbClr val="A01043"/>
              </a:solidFill>
              <a:latin typeface="Georgia"/>
              <a:ea typeface="Georgia"/>
              <a:cs typeface="Georgia"/>
              <a:sym typeface="Georgia"/>
            </a:endParaRPr>
          </a:p>
          <a:p>
            <a:pPr marL="0" lvl="0" indent="0" algn="l" rtl="0">
              <a:spcBef>
                <a:spcPts val="600"/>
              </a:spcBef>
              <a:spcAft>
                <a:spcPts val="0"/>
              </a:spcAft>
              <a:buNone/>
            </a:pPr>
            <a:endParaRPr sz="1800" dirty="0">
              <a:solidFill>
                <a:srgbClr val="412F5D"/>
              </a:solidFill>
              <a:latin typeface="Georgia"/>
              <a:ea typeface="Georgia"/>
              <a:cs typeface="Georgia"/>
              <a:sym typeface="Georgia"/>
            </a:endParaRPr>
          </a:p>
          <a:p>
            <a:pPr marL="0" lvl="0" indent="0" algn="l" rtl="0">
              <a:spcBef>
                <a:spcPts val="600"/>
              </a:spcBef>
              <a:spcAft>
                <a:spcPts val="0"/>
              </a:spcAft>
              <a:buNone/>
            </a:pPr>
            <a:r>
              <a:rPr lang="en" dirty="0">
                <a:solidFill>
                  <a:srgbClr val="412F5D"/>
                </a:solidFill>
                <a:latin typeface="Georgia"/>
                <a:ea typeface="Georgia"/>
                <a:cs typeface="Georgia"/>
                <a:sym typeface="Georgia"/>
              </a:rPr>
              <a:t>Τρεις είναι οι βασικοί άξονες λειτουργίας της ΔΑΣΤΑ του Δ.Π.Θ.</a:t>
            </a:r>
            <a:endParaRPr dirty="0">
              <a:solidFill>
                <a:srgbClr val="412F5D"/>
              </a:solidFill>
              <a:latin typeface="Georgia"/>
              <a:ea typeface="Georgia"/>
              <a:cs typeface="Georgia"/>
              <a:sym typeface="Georgia"/>
            </a:endParaRPr>
          </a:p>
          <a:p>
            <a:pPr marL="0" lvl="0" indent="0" algn="l" rtl="0">
              <a:spcBef>
                <a:spcPts val="600"/>
              </a:spcBef>
              <a:spcAft>
                <a:spcPts val="0"/>
              </a:spcAft>
              <a:buNone/>
            </a:pPr>
            <a:endParaRPr sz="1800" dirty="0">
              <a:solidFill>
                <a:srgbClr val="412F5D"/>
              </a:solidFill>
              <a:latin typeface="Georgia"/>
              <a:ea typeface="Georgia"/>
              <a:cs typeface="Georgia"/>
              <a:sym typeface="Georgia"/>
            </a:endParaRPr>
          </a:p>
          <a:p>
            <a:pPr marL="2286000" lvl="4" indent="-381000" algn="l" rtl="0">
              <a:spcBef>
                <a:spcPts val="360"/>
              </a:spcBef>
              <a:spcAft>
                <a:spcPts val="0"/>
              </a:spcAft>
              <a:buClr>
                <a:srgbClr val="412F5D"/>
              </a:buClr>
              <a:buSzPts val="2400"/>
              <a:buChar char="●"/>
            </a:pPr>
            <a:r>
              <a:rPr lang="en" sz="3000" b="1" dirty="0">
                <a:solidFill>
                  <a:srgbClr val="412F5D"/>
                </a:solidFill>
                <a:latin typeface="Georgia"/>
                <a:ea typeface="Georgia"/>
                <a:cs typeface="Georgia"/>
                <a:sym typeface="Georgia"/>
              </a:rPr>
              <a:t>Ενημέρωση</a:t>
            </a:r>
            <a:endParaRPr sz="3000" b="1" dirty="0">
              <a:solidFill>
                <a:srgbClr val="412F5D"/>
              </a:solidFill>
              <a:latin typeface="Georgia"/>
              <a:ea typeface="Georgia"/>
              <a:cs typeface="Georgia"/>
              <a:sym typeface="Georgia"/>
            </a:endParaRPr>
          </a:p>
          <a:p>
            <a:pPr marL="2286000" lvl="4" indent="-381000" algn="l" rtl="0">
              <a:spcBef>
                <a:spcPts val="0"/>
              </a:spcBef>
              <a:spcAft>
                <a:spcPts val="0"/>
              </a:spcAft>
              <a:buClr>
                <a:srgbClr val="412F5D"/>
              </a:buClr>
              <a:buSzPts val="2400"/>
              <a:buChar char="●"/>
            </a:pPr>
            <a:r>
              <a:rPr lang="en" sz="3000" b="1" dirty="0">
                <a:solidFill>
                  <a:srgbClr val="412F5D"/>
                </a:solidFill>
                <a:latin typeface="Georgia"/>
                <a:ea typeface="Georgia"/>
                <a:cs typeface="Georgia"/>
                <a:sym typeface="Georgia"/>
              </a:rPr>
              <a:t>Συμβουλευτική</a:t>
            </a:r>
            <a:endParaRPr sz="3000" b="1" dirty="0">
              <a:solidFill>
                <a:srgbClr val="412F5D"/>
              </a:solidFill>
              <a:latin typeface="Georgia"/>
              <a:ea typeface="Georgia"/>
              <a:cs typeface="Georgia"/>
              <a:sym typeface="Georgia"/>
            </a:endParaRPr>
          </a:p>
          <a:p>
            <a:pPr marL="2286000" lvl="4" indent="-381000" algn="l" rtl="0">
              <a:spcBef>
                <a:spcPts val="0"/>
              </a:spcBef>
              <a:spcAft>
                <a:spcPts val="0"/>
              </a:spcAft>
              <a:buClr>
                <a:srgbClr val="412F5D"/>
              </a:buClr>
              <a:buSzPts val="2400"/>
              <a:buChar char="●"/>
            </a:pPr>
            <a:r>
              <a:rPr lang="en" sz="3000" b="1" dirty="0">
                <a:solidFill>
                  <a:srgbClr val="412F5D"/>
                </a:solidFill>
                <a:latin typeface="Georgia"/>
                <a:ea typeface="Georgia"/>
                <a:cs typeface="Georgia"/>
                <a:sym typeface="Georgia"/>
              </a:rPr>
              <a:t>Δικτύωση</a:t>
            </a:r>
            <a:endParaRPr sz="1800" b="1" dirty="0">
              <a:solidFill>
                <a:srgbClr val="412F5D"/>
              </a:solidFill>
            </a:endParaRPr>
          </a:p>
          <a:p>
            <a:pPr marL="0" lvl="0" indent="0" algn="l" rtl="0">
              <a:spcBef>
                <a:spcPts val="600"/>
              </a:spcBef>
              <a:spcAft>
                <a:spcPts val="0"/>
              </a:spcAft>
              <a:buNone/>
            </a:pPr>
            <a:endParaRPr dirty="0">
              <a:solidFill>
                <a:srgbClr val="412F5D"/>
              </a:solidFill>
            </a:endParaRPr>
          </a:p>
        </p:txBody>
      </p:sp>
      <p:sp>
        <p:nvSpPr>
          <p:cNvPr id="88" name="Google Shape;88;p13"/>
          <p:cNvSpPr/>
          <p:nvPr/>
        </p:nvSpPr>
        <p:spPr>
          <a:xfrm>
            <a:off x="0" y="6589178"/>
            <a:ext cx="9154500" cy="268800"/>
          </a:xfrm>
          <a:prstGeom prst="rect">
            <a:avLst/>
          </a:prstGeom>
          <a:solidFill>
            <a:srgbClr val="A01043"/>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89" name="Google Shape;89;p13"/>
          <p:cNvPicPr preferRelativeResize="0"/>
          <p:nvPr/>
        </p:nvPicPr>
        <p:blipFill>
          <a:blip r:embed="rId3">
            <a:alphaModFix/>
          </a:blip>
          <a:stretch>
            <a:fillRect/>
          </a:stretch>
        </p:blipFill>
        <p:spPr>
          <a:xfrm>
            <a:off x="75375" y="99825"/>
            <a:ext cx="704850" cy="7048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4"/>
          <p:cNvSpPr txBox="1">
            <a:spLocks noGrp="1"/>
          </p:cNvSpPr>
          <p:nvPr>
            <p:ph type="ctrTitle"/>
          </p:nvPr>
        </p:nvSpPr>
        <p:spPr>
          <a:xfrm>
            <a:off x="685800" y="2111123"/>
            <a:ext cx="7772400" cy="1546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solidFill>
                  <a:srgbClr val="412F5D"/>
                </a:solidFill>
              </a:rPr>
              <a:t>Γραφείο Διασύνδεσης Δ.Π.Θ.</a:t>
            </a:r>
            <a:endParaRPr>
              <a:solidFill>
                <a:srgbClr val="412F5D"/>
              </a:solidFill>
            </a:endParaRPr>
          </a:p>
        </p:txBody>
      </p:sp>
      <p:sp>
        <p:nvSpPr>
          <p:cNvPr id="95" name="Google Shape;95;p14"/>
          <p:cNvSpPr/>
          <p:nvPr/>
        </p:nvSpPr>
        <p:spPr>
          <a:xfrm>
            <a:off x="-6" y="3736500"/>
            <a:ext cx="9155700" cy="858600"/>
          </a:xfrm>
          <a:prstGeom prst="rect">
            <a:avLst/>
          </a:prstGeom>
          <a:solidFill>
            <a:srgbClr val="412F5D"/>
          </a:solidFill>
          <a:ln w="19050" cap="flat" cmpd="sng">
            <a:solidFill>
              <a:srgbClr val="412F5D"/>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FF"/>
                </a:solidFill>
                <a:latin typeface="Georgia"/>
                <a:ea typeface="Georgia"/>
                <a:cs typeface="Georgia"/>
                <a:sym typeface="Georgia"/>
              </a:rPr>
              <a:t>site: career.duth.gr</a:t>
            </a:r>
            <a:endParaRPr sz="1800">
              <a:solidFill>
                <a:srgbClr val="FFFFFF"/>
              </a:solidFill>
              <a:latin typeface="Georgia"/>
              <a:ea typeface="Georgia"/>
              <a:cs typeface="Georgia"/>
              <a:sym typeface="Georgia"/>
            </a:endParaRPr>
          </a:p>
          <a:p>
            <a:pPr marL="0" lvl="0" indent="0" algn="ctr" rtl="0">
              <a:spcBef>
                <a:spcPts val="0"/>
              </a:spcBef>
              <a:spcAft>
                <a:spcPts val="0"/>
              </a:spcAft>
              <a:buNone/>
            </a:pPr>
            <a:r>
              <a:rPr lang="en" sz="1800">
                <a:solidFill>
                  <a:srgbClr val="FFFFFF"/>
                </a:solidFill>
                <a:latin typeface="Georgia"/>
                <a:ea typeface="Georgia"/>
                <a:cs typeface="Georgia"/>
                <a:sym typeface="Georgia"/>
              </a:rPr>
              <a:t>email: career@duth.gr</a:t>
            </a:r>
            <a:endParaRPr sz="1800">
              <a:solidFill>
                <a:srgbClr val="FFFFFF"/>
              </a:solidFill>
              <a:latin typeface="Georgia"/>
              <a:ea typeface="Georgia"/>
              <a:cs typeface="Georgia"/>
              <a:sym typeface="Georgi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5"/>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b="1" dirty="0">
                <a:solidFill>
                  <a:srgbClr val="A01043"/>
                </a:solidFill>
                <a:latin typeface="Georgia"/>
                <a:ea typeface="Georgia"/>
                <a:cs typeface="Georgia"/>
                <a:sym typeface="Georgia"/>
              </a:rPr>
              <a:t>Σχεδιάγραμμα Υπηρεσιών Γραφείου Διασύνδεσης Δ.Π.Θ</a:t>
            </a:r>
            <a:r>
              <a:rPr lang="en" b="1" dirty="0" smtClean="0">
                <a:solidFill>
                  <a:srgbClr val="A01043"/>
                </a:solidFill>
                <a:latin typeface="Georgia"/>
                <a:ea typeface="Georgia"/>
                <a:cs typeface="Georgia"/>
                <a:sym typeface="Georgia"/>
              </a:rPr>
              <a:t>.</a:t>
            </a:r>
            <a:r>
              <a:rPr lang="el-GR" b="1" dirty="0" smtClean="0">
                <a:solidFill>
                  <a:srgbClr val="A01043"/>
                </a:solidFill>
                <a:latin typeface="Georgia"/>
                <a:ea typeface="Georgia"/>
                <a:cs typeface="Georgia"/>
                <a:sym typeface="Georgia"/>
              </a:rPr>
              <a:t> </a:t>
            </a:r>
            <a:endParaRPr b="1" dirty="0">
              <a:solidFill>
                <a:srgbClr val="A01043"/>
              </a:solidFill>
              <a:latin typeface="Georgia"/>
              <a:ea typeface="Georgia"/>
              <a:cs typeface="Georgia"/>
              <a:sym typeface="Georgia"/>
            </a:endParaRPr>
          </a:p>
          <a:p>
            <a:pPr marL="0" lvl="0" indent="0" algn="l" rtl="0">
              <a:lnSpc>
                <a:spcPct val="115000"/>
              </a:lnSpc>
              <a:spcBef>
                <a:spcPts val="0"/>
              </a:spcBef>
              <a:spcAft>
                <a:spcPts val="0"/>
              </a:spcAft>
              <a:buNone/>
            </a:pPr>
            <a:endParaRPr dirty="0">
              <a:solidFill>
                <a:srgbClr val="412F5D"/>
              </a:solidFill>
            </a:endParaRPr>
          </a:p>
          <a:p>
            <a:pPr marL="0" lvl="0" indent="0" algn="l" rtl="0">
              <a:lnSpc>
                <a:spcPct val="115000"/>
              </a:lnSpc>
              <a:spcBef>
                <a:spcPts val="0"/>
              </a:spcBef>
              <a:spcAft>
                <a:spcPts val="0"/>
              </a:spcAft>
              <a:buNone/>
            </a:pPr>
            <a:endParaRPr dirty="0">
              <a:solidFill>
                <a:srgbClr val="412F5D"/>
              </a:solidFill>
            </a:endParaRPr>
          </a:p>
        </p:txBody>
      </p:sp>
      <p:sp>
        <p:nvSpPr>
          <p:cNvPr id="101" name="Google Shape;101;p15"/>
          <p:cNvSpPr/>
          <p:nvPr/>
        </p:nvSpPr>
        <p:spPr>
          <a:xfrm>
            <a:off x="3309775" y="5020250"/>
            <a:ext cx="2403600" cy="725100"/>
          </a:xfrm>
          <a:prstGeom prst="rect">
            <a:avLst/>
          </a:prstGeom>
          <a:solidFill>
            <a:srgbClr val="A01043"/>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r" rtl="0">
              <a:spcBef>
                <a:spcPts val="0"/>
              </a:spcBef>
              <a:spcAft>
                <a:spcPts val="0"/>
              </a:spcAft>
              <a:buNone/>
            </a:pPr>
            <a:r>
              <a:rPr lang="en">
                <a:solidFill>
                  <a:schemeClr val="lt1"/>
                </a:solidFill>
                <a:latin typeface="Georgia"/>
                <a:ea typeface="Georgia"/>
                <a:cs typeface="Georgia"/>
                <a:sym typeface="Georgia"/>
              </a:rPr>
              <a:t>Γραφείο Διασύνδεσης  </a:t>
            </a:r>
            <a:endParaRPr>
              <a:solidFill>
                <a:schemeClr val="lt1"/>
              </a:solidFill>
              <a:latin typeface="Georgia"/>
              <a:ea typeface="Georgia"/>
              <a:cs typeface="Georgia"/>
              <a:sym typeface="Georgia"/>
            </a:endParaRPr>
          </a:p>
          <a:p>
            <a:pPr marL="0" lvl="0" indent="0" algn="ctr" rtl="0">
              <a:spcBef>
                <a:spcPts val="0"/>
              </a:spcBef>
              <a:spcAft>
                <a:spcPts val="0"/>
              </a:spcAft>
              <a:buNone/>
            </a:pPr>
            <a:r>
              <a:rPr lang="en">
                <a:solidFill>
                  <a:schemeClr val="lt1"/>
                </a:solidFill>
                <a:latin typeface="Georgia"/>
                <a:ea typeface="Georgia"/>
                <a:cs typeface="Georgia"/>
                <a:sym typeface="Georgia"/>
              </a:rPr>
              <a:t>Δ.Π.Θ.</a:t>
            </a:r>
            <a:endParaRPr>
              <a:solidFill>
                <a:schemeClr val="lt1"/>
              </a:solidFill>
              <a:latin typeface="Georgia"/>
              <a:ea typeface="Georgia"/>
              <a:cs typeface="Georgia"/>
              <a:sym typeface="Georgia"/>
            </a:endParaRPr>
          </a:p>
        </p:txBody>
      </p:sp>
      <p:sp>
        <p:nvSpPr>
          <p:cNvPr id="102" name="Google Shape;102;p15"/>
          <p:cNvSpPr/>
          <p:nvPr/>
        </p:nvSpPr>
        <p:spPr>
          <a:xfrm>
            <a:off x="3276775" y="2879535"/>
            <a:ext cx="2469600" cy="1411800"/>
          </a:xfrm>
          <a:prstGeom prst="rect">
            <a:avLst/>
          </a:prstGeom>
          <a:solidFill>
            <a:srgbClr val="412F5D"/>
          </a:solidFill>
          <a:ln w="19050" cap="flat" cmpd="sng">
            <a:solidFill>
              <a:srgbClr val="412F5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rgbClr val="000000"/>
              </a:buClr>
              <a:buSzPts val="1100"/>
              <a:buFont typeface="Arial"/>
              <a:buNone/>
            </a:pPr>
            <a:endParaRPr sz="600">
              <a:solidFill>
                <a:schemeClr val="lt1"/>
              </a:solidFill>
              <a:latin typeface="Georgia"/>
              <a:ea typeface="Georgia"/>
              <a:cs typeface="Georgia"/>
              <a:sym typeface="Georgia"/>
            </a:endParaRPr>
          </a:p>
          <a:p>
            <a:pPr marL="0" lvl="0" indent="0" algn="l" rtl="0">
              <a:spcBef>
                <a:spcPts val="0"/>
              </a:spcBef>
              <a:spcAft>
                <a:spcPts val="0"/>
              </a:spcAft>
              <a:buClr>
                <a:srgbClr val="000000"/>
              </a:buClr>
              <a:buSzPts val="1100"/>
              <a:buFont typeface="Arial"/>
              <a:buNone/>
            </a:pPr>
            <a:r>
              <a:rPr lang="en">
                <a:solidFill>
                  <a:schemeClr val="lt1"/>
                </a:solidFill>
                <a:latin typeface="Georgia"/>
                <a:ea typeface="Georgia"/>
                <a:cs typeface="Georgia"/>
                <a:sym typeface="Georgia"/>
              </a:rPr>
              <a:t>Συμβουλευτική</a:t>
            </a:r>
            <a:endParaRPr sz="600">
              <a:solidFill>
                <a:schemeClr val="lt1"/>
              </a:solidFill>
              <a:latin typeface="Georgia"/>
              <a:ea typeface="Georgia"/>
              <a:cs typeface="Georgia"/>
              <a:sym typeface="Georgia"/>
            </a:endParaRPr>
          </a:p>
          <a:p>
            <a:pPr marL="0" lvl="0" indent="0" algn="l" rtl="0">
              <a:spcBef>
                <a:spcPts val="0"/>
              </a:spcBef>
              <a:spcAft>
                <a:spcPts val="0"/>
              </a:spcAft>
              <a:buClr>
                <a:srgbClr val="000000"/>
              </a:buClr>
              <a:buSzPts val="1100"/>
              <a:buFont typeface="Arial"/>
              <a:buNone/>
            </a:pPr>
            <a:endParaRPr sz="600">
              <a:solidFill>
                <a:schemeClr val="lt1"/>
              </a:solidFill>
              <a:latin typeface="Georgia"/>
              <a:ea typeface="Georgia"/>
              <a:cs typeface="Georgia"/>
              <a:sym typeface="Georgia"/>
            </a:endParaRPr>
          </a:p>
          <a:p>
            <a:pPr marL="457200" lvl="0" indent="-317500" algn="l" rtl="0">
              <a:spcBef>
                <a:spcPts val="0"/>
              </a:spcBef>
              <a:spcAft>
                <a:spcPts val="0"/>
              </a:spcAft>
              <a:buClr>
                <a:schemeClr val="lt1"/>
              </a:buClr>
              <a:buSzPts val="1400"/>
              <a:buFont typeface="Arial"/>
              <a:buChar char="●"/>
            </a:pPr>
            <a:r>
              <a:rPr lang="en" sz="1200">
                <a:solidFill>
                  <a:schemeClr val="lt1"/>
                </a:solidFill>
                <a:latin typeface="Georgia"/>
                <a:ea typeface="Georgia"/>
                <a:cs typeface="Georgia"/>
                <a:sym typeface="Georgia"/>
              </a:rPr>
              <a:t>Ομαδική (σύνταξη CV, συνοδευτικής επιστολής, κ.τ.λ)</a:t>
            </a:r>
            <a:endParaRPr sz="1200">
              <a:solidFill>
                <a:schemeClr val="lt1"/>
              </a:solidFill>
              <a:latin typeface="Georgia"/>
              <a:ea typeface="Georgia"/>
              <a:cs typeface="Georgia"/>
              <a:sym typeface="Georgia"/>
            </a:endParaRPr>
          </a:p>
          <a:p>
            <a:pPr marL="457200" lvl="0" indent="-304800" algn="l" rtl="0">
              <a:spcBef>
                <a:spcPts val="0"/>
              </a:spcBef>
              <a:spcAft>
                <a:spcPts val="0"/>
              </a:spcAft>
              <a:buClr>
                <a:schemeClr val="lt1"/>
              </a:buClr>
              <a:buSzPts val="1200"/>
              <a:buFont typeface="Georgia"/>
              <a:buChar char="●"/>
            </a:pPr>
            <a:r>
              <a:rPr lang="en" sz="1200">
                <a:solidFill>
                  <a:schemeClr val="lt1"/>
                </a:solidFill>
                <a:latin typeface="Georgia"/>
                <a:ea typeface="Georgia"/>
                <a:cs typeface="Georgia"/>
                <a:sym typeface="Georgia"/>
              </a:rPr>
              <a:t>Ατομική (επαγγελματική ανάπτυξη)</a:t>
            </a:r>
            <a:endParaRPr sz="1200">
              <a:solidFill>
                <a:schemeClr val="lt1"/>
              </a:solidFill>
              <a:latin typeface="Georgia"/>
              <a:ea typeface="Georgia"/>
              <a:cs typeface="Georgia"/>
              <a:sym typeface="Georgia"/>
            </a:endParaRPr>
          </a:p>
        </p:txBody>
      </p:sp>
      <p:sp>
        <p:nvSpPr>
          <p:cNvPr id="103" name="Google Shape;103;p15"/>
          <p:cNvSpPr/>
          <p:nvPr/>
        </p:nvSpPr>
        <p:spPr>
          <a:xfrm>
            <a:off x="5980600" y="2879535"/>
            <a:ext cx="2469600" cy="1411800"/>
          </a:xfrm>
          <a:prstGeom prst="rect">
            <a:avLst/>
          </a:prstGeom>
          <a:solidFill>
            <a:srgbClr val="412F5D"/>
          </a:solidFill>
          <a:ln w="19050" cap="flat" cmpd="sng">
            <a:solidFill>
              <a:srgbClr val="412F5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lt1"/>
                </a:solidFill>
                <a:latin typeface="Georgia"/>
                <a:ea typeface="Georgia"/>
                <a:cs typeface="Georgia"/>
                <a:sym typeface="Georgia"/>
              </a:rPr>
              <a:t>Δικτύωση</a:t>
            </a:r>
            <a:endParaRPr>
              <a:solidFill>
                <a:schemeClr val="lt1"/>
              </a:solidFill>
              <a:latin typeface="Georgia"/>
              <a:ea typeface="Georgia"/>
              <a:cs typeface="Georgia"/>
              <a:sym typeface="Georgia"/>
            </a:endParaRPr>
          </a:p>
          <a:p>
            <a:pPr marL="0" lvl="0" indent="0" algn="l" rtl="0">
              <a:spcBef>
                <a:spcPts val="0"/>
              </a:spcBef>
              <a:spcAft>
                <a:spcPts val="0"/>
              </a:spcAft>
              <a:buNone/>
            </a:pPr>
            <a:endParaRPr>
              <a:solidFill>
                <a:schemeClr val="lt1"/>
              </a:solidFill>
              <a:latin typeface="Georgia"/>
              <a:ea typeface="Georgia"/>
              <a:cs typeface="Georgia"/>
              <a:sym typeface="Georgia"/>
            </a:endParaRPr>
          </a:p>
          <a:p>
            <a:pPr marL="457200" lvl="0" indent="-304800" algn="l" rtl="0">
              <a:spcBef>
                <a:spcPts val="0"/>
              </a:spcBef>
              <a:spcAft>
                <a:spcPts val="0"/>
              </a:spcAft>
              <a:buClr>
                <a:schemeClr val="lt1"/>
              </a:buClr>
              <a:buSzPts val="1200"/>
              <a:buFont typeface="Georgia"/>
              <a:buChar char="●"/>
            </a:pPr>
            <a:r>
              <a:rPr lang="en" sz="1200">
                <a:solidFill>
                  <a:schemeClr val="lt1"/>
                </a:solidFill>
                <a:latin typeface="Georgia"/>
                <a:ea typeface="Georgia"/>
                <a:cs typeface="Georgia"/>
                <a:sym typeface="Georgia"/>
              </a:rPr>
              <a:t>Επαφή με φορείς / Εταιρείες</a:t>
            </a:r>
            <a:endParaRPr sz="1200">
              <a:solidFill>
                <a:schemeClr val="lt1"/>
              </a:solidFill>
              <a:latin typeface="Georgia"/>
              <a:ea typeface="Georgia"/>
              <a:cs typeface="Georgia"/>
              <a:sym typeface="Georgia"/>
            </a:endParaRPr>
          </a:p>
          <a:p>
            <a:pPr marL="0" lvl="0" indent="0" algn="l" rtl="0">
              <a:spcBef>
                <a:spcPts val="0"/>
              </a:spcBef>
              <a:spcAft>
                <a:spcPts val="0"/>
              </a:spcAft>
              <a:buNone/>
            </a:pPr>
            <a:endParaRPr sz="1200">
              <a:solidFill>
                <a:schemeClr val="lt1"/>
              </a:solidFill>
              <a:latin typeface="Georgia"/>
              <a:ea typeface="Georgia"/>
              <a:cs typeface="Georgia"/>
              <a:sym typeface="Georgia"/>
            </a:endParaRPr>
          </a:p>
          <a:p>
            <a:pPr marL="457200" lvl="0" indent="-304800" algn="l" rtl="0">
              <a:spcBef>
                <a:spcPts val="0"/>
              </a:spcBef>
              <a:spcAft>
                <a:spcPts val="0"/>
              </a:spcAft>
              <a:buClr>
                <a:schemeClr val="lt1"/>
              </a:buClr>
              <a:buSzPts val="1200"/>
              <a:buFont typeface="Georgia"/>
              <a:buChar char="●"/>
            </a:pPr>
            <a:r>
              <a:rPr lang="en" sz="1200">
                <a:solidFill>
                  <a:schemeClr val="lt1"/>
                </a:solidFill>
                <a:latin typeface="Georgia"/>
                <a:ea typeface="Georgia"/>
                <a:cs typeface="Georgia"/>
                <a:sym typeface="Georgia"/>
              </a:rPr>
              <a:t>Εκδηλώσεις</a:t>
            </a:r>
            <a:endParaRPr sz="1200">
              <a:solidFill>
                <a:schemeClr val="lt1"/>
              </a:solidFill>
              <a:latin typeface="Georgia"/>
              <a:ea typeface="Georgia"/>
              <a:cs typeface="Georgia"/>
              <a:sym typeface="Georgia"/>
            </a:endParaRPr>
          </a:p>
        </p:txBody>
      </p:sp>
      <p:sp>
        <p:nvSpPr>
          <p:cNvPr id="104" name="Google Shape;104;p15"/>
          <p:cNvSpPr/>
          <p:nvPr/>
        </p:nvSpPr>
        <p:spPr>
          <a:xfrm>
            <a:off x="-6" y="25638"/>
            <a:ext cx="9155700" cy="1520100"/>
          </a:xfrm>
          <a:prstGeom prst="rect">
            <a:avLst/>
          </a:prstGeom>
          <a:solidFill>
            <a:srgbClr val="412F5D"/>
          </a:solidFill>
          <a:ln w="19050" cap="flat" cmpd="sng">
            <a:solidFill>
              <a:srgbClr val="412F5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5"/>
          <p:cNvSpPr txBox="1">
            <a:spLocks noGrp="1"/>
          </p:cNvSpPr>
          <p:nvPr>
            <p:ph type="title"/>
          </p:nvPr>
        </p:nvSpPr>
        <p:spPr>
          <a:xfrm>
            <a:off x="919360" y="274638"/>
            <a:ext cx="7767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solidFill>
                  <a:srgbClr val="EFEFEF"/>
                </a:solidFill>
                <a:latin typeface="Georgia"/>
                <a:ea typeface="Georgia"/>
                <a:cs typeface="Georgia"/>
                <a:sym typeface="Georgia"/>
              </a:rPr>
              <a:t>Γραφείο Διασύνδεσης</a:t>
            </a:r>
            <a:endParaRPr>
              <a:solidFill>
                <a:srgbClr val="EFEFEF"/>
              </a:solidFill>
              <a:latin typeface="Georgia"/>
              <a:ea typeface="Georgia"/>
              <a:cs typeface="Georgia"/>
              <a:sym typeface="Georgia"/>
            </a:endParaRPr>
          </a:p>
        </p:txBody>
      </p:sp>
      <p:sp>
        <p:nvSpPr>
          <p:cNvPr id="106" name="Google Shape;106;p15"/>
          <p:cNvSpPr/>
          <p:nvPr/>
        </p:nvSpPr>
        <p:spPr>
          <a:xfrm>
            <a:off x="0" y="6589178"/>
            <a:ext cx="9154500" cy="268800"/>
          </a:xfrm>
          <a:prstGeom prst="rect">
            <a:avLst/>
          </a:prstGeom>
          <a:solidFill>
            <a:srgbClr val="A01043"/>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7" name="Google Shape;107;p15"/>
          <p:cNvPicPr preferRelativeResize="0"/>
          <p:nvPr/>
        </p:nvPicPr>
        <p:blipFill>
          <a:blip r:embed="rId3">
            <a:alphaModFix/>
          </a:blip>
          <a:stretch>
            <a:fillRect/>
          </a:stretch>
        </p:blipFill>
        <p:spPr>
          <a:xfrm>
            <a:off x="76200" y="133350"/>
            <a:ext cx="704850" cy="704850"/>
          </a:xfrm>
          <a:prstGeom prst="rect">
            <a:avLst/>
          </a:prstGeom>
          <a:noFill/>
          <a:ln>
            <a:noFill/>
          </a:ln>
        </p:spPr>
      </p:pic>
      <p:sp>
        <p:nvSpPr>
          <p:cNvPr id="108" name="Google Shape;108;p15"/>
          <p:cNvSpPr/>
          <p:nvPr/>
        </p:nvSpPr>
        <p:spPr>
          <a:xfrm>
            <a:off x="572925" y="2879535"/>
            <a:ext cx="2469600" cy="1411800"/>
          </a:xfrm>
          <a:prstGeom prst="rect">
            <a:avLst/>
          </a:prstGeom>
          <a:solidFill>
            <a:srgbClr val="412F5D"/>
          </a:solidFill>
          <a:ln w="19050" cap="flat" cmpd="sng">
            <a:solidFill>
              <a:srgbClr val="412F5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lt1"/>
                </a:solidFill>
                <a:latin typeface="Georgia"/>
                <a:ea typeface="Georgia"/>
                <a:cs typeface="Georgia"/>
                <a:sym typeface="Georgia"/>
              </a:rPr>
              <a:t>Ενημέρωση</a:t>
            </a:r>
            <a:endParaRPr>
              <a:solidFill>
                <a:schemeClr val="lt1"/>
              </a:solidFill>
              <a:latin typeface="Georgia"/>
              <a:ea typeface="Georgia"/>
              <a:cs typeface="Georgia"/>
              <a:sym typeface="Georgia"/>
            </a:endParaRPr>
          </a:p>
          <a:p>
            <a:pPr marL="0" lvl="0" indent="0" algn="l" rtl="0">
              <a:spcBef>
                <a:spcPts val="0"/>
              </a:spcBef>
              <a:spcAft>
                <a:spcPts val="0"/>
              </a:spcAft>
              <a:buNone/>
            </a:pPr>
            <a:endParaRPr>
              <a:solidFill>
                <a:schemeClr val="lt1"/>
              </a:solidFill>
              <a:latin typeface="Georgia"/>
              <a:ea typeface="Georgia"/>
              <a:cs typeface="Georgia"/>
              <a:sym typeface="Georgia"/>
            </a:endParaRPr>
          </a:p>
          <a:p>
            <a:pPr marL="457200" lvl="0" indent="-304800" algn="l" rtl="0">
              <a:spcBef>
                <a:spcPts val="0"/>
              </a:spcBef>
              <a:spcAft>
                <a:spcPts val="0"/>
              </a:spcAft>
              <a:buClr>
                <a:schemeClr val="lt1"/>
              </a:buClr>
              <a:buSzPts val="1200"/>
              <a:buFont typeface="Georgia"/>
              <a:buChar char="●"/>
            </a:pPr>
            <a:r>
              <a:rPr lang="en" sz="1200">
                <a:solidFill>
                  <a:schemeClr val="lt1"/>
                </a:solidFill>
                <a:latin typeface="Georgia"/>
                <a:ea typeface="Georgia"/>
                <a:cs typeface="Georgia"/>
                <a:sym typeface="Georgia"/>
              </a:rPr>
              <a:t>Εκπαίδευση</a:t>
            </a:r>
            <a:endParaRPr sz="1200">
              <a:solidFill>
                <a:schemeClr val="lt1"/>
              </a:solidFill>
              <a:latin typeface="Georgia"/>
              <a:ea typeface="Georgia"/>
              <a:cs typeface="Georgia"/>
              <a:sym typeface="Georgia"/>
            </a:endParaRPr>
          </a:p>
          <a:p>
            <a:pPr marL="457200" lvl="0" indent="-304800" algn="l" rtl="0">
              <a:spcBef>
                <a:spcPts val="0"/>
              </a:spcBef>
              <a:spcAft>
                <a:spcPts val="0"/>
              </a:spcAft>
              <a:buClr>
                <a:schemeClr val="lt1"/>
              </a:buClr>
              <a:buSzPts val="1200"/>
              <a:buFont typeface="Georgia"/>
              <a:buChar char="●"/>
            </a:pPr>
            <a:r>
              <a:rPr lang="en" sz="1200">
                <a:solidFill>
                  <a:schemeClr val="lt1"/>
                </a:solidFill>
                <a:latin typeface="Georgia"/>
                <a:ea typeface="Georgia"/>
                <a:cs typeface="Georgia"/>
                <a:sym typeface="Georgia"/>
              </a:rPr>
              <a:t>Κατάρτιση/Επιμόρφωση</a:t>
            </a:r>
            <a:endParaRPr sz="1200">
              <a:solidFill>
                <a:schemeClr val="lt1"/>
              </a:solidFill>
              <a:latin typeface="Georgia"/>
              <a:ea typeface="Georgia"/>
              <a:cs typeface="Georgia"/>
              <a:sym typeface="Georgia"/>
            </a:endParaRPr>
          </a:p>
          <a:p>
            <a:pPr marL="457200" lvl="0" indent="-304800" algn="l" rtl="0">
              <a:spcBef>
                <a:spcPts val="0"/>
              </a:spcBef>
              <a:spcAft>
                <a:spcPts val="0"/>
              </a:spcAft>
              <a:buClr>
                <a:schemeClr val="lt1"/>
              </a:buClr>
              <a:buSzPts val="1200"/>
              <a:buFont typeface="Georgia"/>
              <a:buChar char="●"/>
            </a:pPr>
            <a:r>
              <a:rPr lang="en" sz="1200">
                <a:solidFill>
                  <a:schemeClr val="lt1"/>
                </a:solidFill>
                <a:latin typeface="Georgia"/>
                <a:ea typeface="Georgia"/>
                <a:cs typeface="Georgia"/>
                <a:sym typeface="Georgia"/>
              </a:rPr>
              <a:t>Απασχόληση</a:t>
            </a:r>
            <a:endParaRPr sz="1200">
              <a:solidFill>
                <a:schemeClr val="lt1"/>
              </a:solidFill>
              <a:latin typeface="Georgia"/>
              <a:ea typeface="Georgia"/>
              <a:cs typeface="Georgia"/>
              <a:sym typeface="Georgia"/>
            </a:endParaRPr>
          </a:p>
          <a:p>
            <a:pPr marL="457200" lvl="0" indent="-304800" algn="l" rtl="0">
              <a:spcBef>
                <a:spcPts val="0"/>
              </a:spcBef>
              <a:spcAft>
                <a:spcPts val="0"/>
              </a:spcAft>
              <a:buClr>
                <a:schemeClr val="lt1"/>
              </a:buClr>
              <a:buSzPts val="1200"/>
              <a:buFont typeface="Georgia"/>
              <a:buChar char="●"/>
            </a:pPr>
            <a:r>
              <a:rPr lang="en" sz="1200">
                <a:solidFill>
                  <a:schemeClr val="lt1"/>
                </a:solidFill>
                <a:latin typeface="Georgia"/>
                <a:ea typeface="Georgia"/>
                <a:cs typeface="Georgia"/>
                <a:sym typeface="Georgia"/>
              </a:rPr>
              <a:t>Δια βίου μάθηση</a:t>
            </a:r>
            <a:endParaRPr sz="1200">
              <a:solidFill>
                <a:schemeClr val="lt1"/>
              </a:solidFill>
              <a:latin typeface="Georgia"/>
              <a:ea typeface="Georgia"/>
              <a:cs typeface="Georgia"/>
              <a:sym typeface="Georgia"/>
            </a:endParaRPr>
          </a:p>
        </p:txBody>
      </p:sp>
      <p:cxnSp>
        <p:nvCxnSpPr>
          <p:cNvPr id="109" name="Google Shape;109;p15"/>
          <p:cNvCxnSpPr/>
          <p:nvPr/>
        </p:nvCxnSpPr>
        <p:spPr>
          <a:xfrm>
            <a:off x="616425" y="3290175"/>
            <a:ext cx="2382600" cy="0"/>
          </a:xfrm>
          <a:prstGeom prst="straightConnector1">
            <a:avLst/>
          </a:prstGeom>
          <a:noFill/>
          <a:ln w="19050" cap="flat" cmpd="sng">
            <a:solidFill>
              <a:schemeClr val="dk2"/>
            </a:solidFill>
            <a:prstDash val="solid"/>
            <a:round/>
            <a:headEnd type="none" w="med" len="med"/>
            <a:tailEnd type="none" w="med" len="med"/>
          </a:ln>
        </p:spPr>
      </p:cxnSp>
      <p:cxnSp>
        <p:nvCxnSpPr>
          <p:cNvPr id="110" name="Google Shape;110;p15"/>
          <p:cNvCxnSpPr/>
          <p:nvPr/>
        </p:nvCxnSpPr>
        <p:spPr>
          <a:xfrm>
            <a:off x="3320275" y="3290175"/>
            <a:ext cx="2382600" cy="0"/>
          </a:xfrm>
          <a:prstGeom prst="straightConnector1">
            <a:avLst/>
          </a:prstGeom>
          <a:noFill/>
          <a:ln w="19050" cap="flat" cmpd="sng">
            <a:solidFill>
              <a:schemeClr val="dk2"/>
            </a:solidFill>
            <a:prstDash val="solid"/>
            <a:round/>
            <a:headEnd type="none" w="med" len="med"/>
            <a:tailEnd type="none" w="med" len="med"/>
          </a:ln>
        </p:spPr>
      </p:cxnSp>
      <p:cxnSp>
        <p:nvCxnSpPr>
          <p:cNvPr id="111" name="Google Shape;111;p15"/>
          <p:cNvCxnSpPr/>
          <p:nvPr/>
        </p:nvCxnSpPr>
        <p:spPr>
          <a:xfrm>
            <a:off x="6024100" y="3290175"/>
            <a:ext cx="2382600" cy="0"/>
          </a:xfrm>
          <a:prstGeom prst="straightConnector1">
            <a:avLst/>
          </a:prstGeom>
          <a:noFill/>
          <a:ln w="19050" cap="flat" cmpd="sng">
            <a:solidFill>
              <a:schemeClr val="dk2"/>
            </a:solidFill>
            <a:prstDash val="solid"/>
            <a:round/>
            <a:headEnd type="none" w="med" len="med"/>
            <a:tailEnd type="none" w="med" len="med"/>
          </a:ln>
        </p:spPr>
      </p:cxnSp>
      <p:pic>
        <p:nvPicPr>
          <p:cNvPr id="112" name="Google Shape;112;p15"/>
          <p:cNvPicPr preferRelativeResize="0"/>
          <p:nvPr/>
        </p:nvPicPr>
        <p:blipFill>
          <a:blip r:embed="rId4">
            <a:alphaModFix/>
          </a:blip>
          <a:stretch>
            <a:fillRect/>
          </a:stretch>
        </p:blipFill>
        <p:spPr>
          <a:xfrm>
            <a:off x="978877" y="4860948"/>
            <a:ext cx="1085423" cy="1479999"/>
          </a:xfrm>
          <a:prstGeom prst="rect">
            <a:avLst/>
          </a:prstGeom>
          <a:noFill/>
          <a:ln>
            <a:noFill/>
          </a:ln>
        </p:spPr>
      </p:pic>
      <p:pic>
        <p:nvPicPr>
          <p:cNvPr id="113" name="Google Shape;113;p15"/>
          <p:cNvPicPr preferRelativeResize="0"/>
          <p:nvPr/>
        </p:nvPicPr>
        <p:blipFill>
          <a:blip r:embed="rId5">
            <a:alphaModFix/>
          </a:blip>
          <a:stretch>
            <a:fillRect/>
          </a:stretch>
        </p:blipFill>
        <p:spPr>
          <a:xfrm>
            <a:off x="6600526" y="4860948"/>
            <a:ext cx="1413899" cy="1339639"/>
          </a:xfrm>
          <a:prstGeom prst="rect">
            <a:avLst/>
          </a:prstGeom>
          <a:noFill/>
          <a:ln>
            <a:noFill/>
          </a:ln>
        </p:spPr>
      </p:pic>
      <p:cxnSp>
        <p:nvCxnSpPr>
          <p:cNvPr id="114" name="Google Shape;114;p15"/>
          <p:cNvCxnSpPr/>
          <p:nvPr/>
        </p:nvCxnSpPr>
        <p:spPr>
          <a:xfrm rot="10800000">
            <a:off x="2064300" y="5382800"/>
            <a:ext cx="1230900" cy="0"/>
          </a:xfrm>
          <a:prstGeom prst="straightConnector1">
            <a:avLst/>
          </a:prstGeom>
          <a:noFill/>
          <a:ln w="19050" cap="flat" cmpd="sng">
            <a:solidFill>
              <a:srgbClr val="FF9900"/>
            </a:solidFill>
            <a:prstDash val="solid"/>
            <a:round/>
            <a:headEnd type="none" w="med" len="med"/>
            <a:tailEnd type="triangle" w="med" len="med"/>
          </a:ln>
        </p:spPr>
      </p:cxnSp>
      <p:cxnSp>
        <p:nvCxnSpPr>
          <p:cNvPr id="115" name="Google Shape;115;p15"/>
          <p:cNvCxnSpPr>
            <a:stCxn id="101" idx="3"/>
          </p:cNvCxnSpPr>
          <p:nvPr/>
        </p:nvCxnSpPr>
        <p:spPr>
          <a:xfrm>
            <a:off x="5713375" y="5382800"/>
            <a:ext cx="1148700" cy="0"/>
          </a:xfrm>
          <a:prstGeom prst="straightConnector1">
            <a:avLst/>
          </a:prstGeom>
          <a:noFill/>
          <a:ln w="19050" cap="flat" cmpd="sng">
            <a:solidFill>
              <a:srgbClr val="FF9900"/>
            </a:solidFill>
            <a:prstDash val="solid"/>
            <a:round/>
            <a:headEnd type="none" w="med" len="med"/>
            <a:tailEnd type="triangle" w="med" len="med"/>
          </a:ln>
        </p:spPr>
      </p:cxnSp>
      <p:cxnSp>
        <p:nvCxnSpPr>
          <p:cNvPr id="116" name="Google Shape;116;p15"/>
          <p:cNvCxnSpPr/>
          <p:nvPr/>
        </p:nvCxnSpPr>
        <p:spPr>
          <a:xfrm>
            <a:off x="1814275" y="4303143"/>
            <a:ext cx="1462500" cy="705300"/>
          </a:xfrm>
          <a:prstGeom prst="straightConnector1">
            <a:avLst/>
          </a:prstGeom>
          <a:noFill/>
          <a:ln w="19050" cap="flat" cmpd="sng">
            <a:solidFill>
              <a:srgbClr val="FF9900"/>
            </a:solidFill>
            <a:prstDash val="solid"/>
            <a:round/>
            <a:headEnd type="none" w="med" len="med"/>
            <a:tailEnd type="triangle" w="med" len="med"/>
          </a:ln>
        </p:spPr>
      </p:cxnSp>
      <p:cxnSp>
        <p:nvCxnSpPr>
          <p:cNvPr id="117" name="Google Shape;117;p15"/>
          <p:cNvCxnSpPr>
            <a:stCxn id="102" idx="2"/>
            <a:endCxn id="101" idx="0"/>
          </p:cNvCxnSpPr>
          <p:nvPr/>
        </p:nvCxnSpPr>
        <p:spPr>
          <a:xfrm>
            <a:off x="4511575" y="4291335"/>
            <a:ext cx="0" cy="729000"/>
          </a:xfrm>
          <a:prstGeom prst="straightConnector1">
            <a:avLst/>
          </a:prstGeom>
          <a:noFill/>
          <a:ln w="19050" cap="flat" cmpd="sng">
            <a:solidFill>
              <a:srgbClr val="FF9900"/>
            </a:solidFill>
            <a:prstDash val="solid"/>
            <a:round/>
            <a:headEnd type="none" w="med" len="med"/>
            <a:tailEnd type="triangle" w="med" len="med"/>
          </a:ln>
        </p:spPr>
      </p:cxnSp>
      <p:cxnSp>
        <p:nvCxnSpPr>
          <p:cNvPr id="118" name="Google Shape;118;p15"/>
          <p:cNvCxnSpPr>
            <a:stCxn id="103" idx="2"/>
          </p:cNvCxnSpPr>
          <p:nvPr/>
        </p:nvCxnSpPr>
        <p:spPr>
          <a:xfrm flipH="1">
            <a:off x="5718700" y="4291335"/>
            <a:ext cx="1496700" cy="705300"/>
          </a:xfrm>
          <a:prstGeom prst="straightConnector1">
            <a:avLst/>
          </a:prstGeom>
          <a:noFill/>
          <a:ln w="19050" cap="flat" cmpd="sng">
            <a:solidFill>
              <a:srgbClr val="FF9900"/>
            </a:solidFill>
            <a:prstDash val="solid"/>
            <a:round/>
            <a:headEnd type="none" w="med" len="med"/>
            <a:tailEnd type="triangle" w="med" len="med"/>
          </a:ln>
        </p:spPr>
      </p:cxnSp>
      <p:pic>
        <p:nvPicPr>
          <p:cNvPr id="119" name="Google Shape;119;p15"/>
          <p:cNvPicPr preferRelativeResize="0"/>
          <p:nvPr/>
        </p:nvPicPr>
        <p:blipFill>
          <a:blip r:embed="rId6">
            <a:alphaModFix/>
          </a:blip>
          <a:stretch>
            <a:fillRect/>
          </a:stretch>
        </p:blipFill>
        <p:spPr>
          <a:xfrm>
            <a:off x="3320275" y="5008443"/>
            <a:ext cx="549039" cy="62167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6"/>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b="1" dirty="0">
                <a:solidFill>
                  <a:srgbClr val="A01043"/>
                </a:solidFill>
                <a:latin typeface="Georgia"/>
                <a:ea typeface="Georgia"/>
                <a:cs typeface="Georgia"/>
                <a:sym typeface="Georgia"/>
              </a:rPr>
              <a:t>Εκπαίδευση</a:t>
            </a:r>
            <a:endParaRPr b="1" dirty="0">
              <a:solidFill>
                <a:srgbClr val="412F5D"/>
              </a:solidFill>
              <a:latin typeface="Georgia"/>
              <a:ea typeface="Georgia"/>
              <a:cs typeface="Georgia"/>
              <a:sym typeface="Georgia"/>
            </a:endParaRPr>
          </a:p>
          <a:p>
            <a:pPr marL="0" lvl="0" indent="0" algn="l" rtl="0">
              <a:lnSpc>
                <a:spcPct val="115000"/>
              </a:lnSpc>
              <a:spcBef>
                <a:spcPts val="0"/>
              </a:spcBef>
              <a:spcAft>
                <a:spcPts val="0"/>
              </a:spcAft>
              <a:buNone/>
            </a:pPr>
            <a:endParaRPr sz="2400" dirty="0">
              <a:solidFill>
                <a:srgbClr val="412F5D"/>
              </a:solidFill>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 Μεταπτυχιακά Ελλάδας (Βάση Μεταπτυχιακών ΑΕΙ &amp; ΤΕΙ)</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A01043"/>
                </a:solidFill>
                <a:latin typeface="Georgia"/>
                <a:ea typeface="Georgia"/>
                <a:cs typeface="Georgia"/>
                <a:sym typeface="Georgia"/>
              </a:rPr>
              <a:t> </a:t>
            </a:r>
            <a:r>
              <a:rPr lang="en" sz="1800" dirty="0">
                <a:solidFill>
                  <a:srgbClr val="412F5D"/>
                </a:solidFill>
                <a:latin typeface="Georgia"/>
                <a:ea typeface="Georgia"/>
                <a:cs typeface="Georgia"/>
                <a:sym typeface="Georgia"/>
              </a:rPr>
              <a:t>Μεταπτυχιακά Εξωτερικού</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 Θέσεις Υποψήφιων Διδακτόρων (Ελλάδας &amp; Εξωτερικού)</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 Υποτροφίες Εσωτερικού</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 Υποτροφίες Εξωτερικού</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 Διαγωνισμοί</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 Οδηγός Τμημάτων Δ.Π.Θ.</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 Οδηγός Μεταπτυχιακών Προγραμμάτων Δ.Π.Θ.</a:t>
            </a:r>
            <a:endParaRPr sz="1800" dirty="0">
              <a:solidFill>
                <a:srgbClr val="412F5D"/>
              </a:solidFill>
            </a:endParaRPr>
          </a:p>
          <a:p>
            <a:pPr marL="0" lvl="0" indent="0" algn="l" rtl="0">
              <a:lnSpc>
                <a:spcPct val="115000"/>
              </a:lnSpc>
              <a:spcBef>
                <a:spcPts val="0"/>
              </a:spcBef>
              <a:spcAft>
                <a:spcPts val="0"/>
              </a:spcAft>
              <a:buNone/>
            </a:pPr>
            <a:endParaRPr sz="2400" dirty="0">
              <a:solidFill>
                <a:srgbClr val="412F5D"/>
              </a:solidFill>
            </a:endParaRPr>
          </a:p>
          <a:p>
            <a:pPr marL="0" lvl="0" indent="0" algn="l" rtl="0">
              <a:spcBef>
                <a:spcPts val="600"/>
              </a:spcBef>
              <a:spcAft>
                <a:spcPts val="0"/>
              </a:spcAft>
              <a:buNone/>
            </a:pPr>
            <a:endParaRPr dirty="0">
              <a:solidFill>
                <a:srgbClr val="412F5D"/>
              </a:solidFill>
            </a:endParaRPr>
          </a:p>
        </p:txBody>
      </p:sp>
      <p:sp>
        <p:nvSpPr>
          <p:cNvPr id="125" name="Google Shape;125;p16"/>
          <p:cNvSpPr/>
          <p:nvPr/>
        </p:nvSpPr>
        <p:spPr>
          <a:xfrm>
            <a:off x="-6" y="25638"/>
            <a:ext cx="9155700" cy="1520100"/>
          </a:xfrm>
          <a:prstGeom prst="rect">
            <a:avLst/>
          </a:prstGeom>
          <a:solidFill>
            <a:srgbClr val="412F5D"/>
          </a:solidFill>
          <a:ln w="19050" cap="flat" cmpd="sng">
            <a:solidFill>
              <a:srgbClr val="412F5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6"/>
          <p:cNvSpPr txBox="1">
            <a:spLocks noGrp="1"/>
          </p:cNvSpPr>
          <p:nvPr>
            <p:ph type="title"/>
          </p:nvPr>
        </p:nvSpPr>
        <p:spPr>
          <a:xfrm>
            <a:off x="919360" y="274638"/>
            <a:ext cx="7767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solidFill>
                  <a:srgbClr val="EFEFEF"/>
                </a:solidFill>
                <a:latin typeface="Georgia"/>
                <a:ea typeface="Georgia"/>
                <a:cs typeface="Georgia"/>
                <a:sym typeface="Georgia"/>
              </a:rPr>
              <a:t>Γραφείο Διασύνδεσης</a:t>
            </a:r>
            <a:endParaRPr>
              <a:solidFill>
                <a:srgbClr val="EFEFEF"/>
              </a:solidFill>
              <a:latin typeface="Georgia"/>
              <a:ea typeface="Georgia"/>
              <a:cs typeface="Georgia"/>
              <a:sym typeface="Georgia"/>
            </a:endParaRPr>
          </a:p>
        </p:txBody>
      </p:sp>
      <p:sp>
        <p:nvSpPr>
          <p:cNvPr id="127" name="Google Shape;127;p16"/>
          <p:cNvSpPr/>
          <p:nvPr/>
        </p:nvSpPr>
        <p:spPr>
          <a:xfrm>
            <a:off x="0" y="6589178"/>
            <a:ext cx="9154500" cy="268800"/>
          </a:xfrm>
          <a:prstGeom prst="rect">
            <a:avLst/>
          </a:prstGeom>
          <a:solidFill>
            <a:srgbClr val="A01043"/>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28" name="Google Shape;128;p16"/>
          <p:cNvPicPr preferRelativeResize="0"/>
          <p:nvPr/>
        </p:nvPicPr>
        <p:blipFill>
          <a:blip r:embed="rId3">
            <a:alphaModFix/>
          </a:blip>
          <a:stretch>
            <a:fillRect/>
          </a:stretch>
        </p:blipFill>
        <p:spPr>
          <a:xfrm>
            <a:off x="76200" y="133350"/>
            <a:ext cx="704850" cy="7048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7"/>
          <p:cNvSpPr/>
          <p:nvPr/>
        </p:nvSpPr>
        <p:spPr>
          <a:xfrm>
            <a:off x="-6" y="25638"/>
            <a:ext cx="9155700" cy="1520100"/>
          </a:xfrm>
          <a:prstGeom prst="rect">
            <a:avLst/>
          </a:prstGeom>
          <a:solidFill>
            <a:srgbClr val="412F5D"/>
          </a:solidFill>
          <a:ln w="19050" cap="flat" cmpd="sng">
            <a:solidFill>
              <a:srgbClr val="412F5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17"/>
          <p:cNvSpPr txBox="1">
            <a:spLocks noGrp="1"/>
          </p:cNvSpPr>
          <p:nvPr>
            <p:ph type="title"/>
          </p:nvPr>
        </p:nvSpPr>
        <p:spPr>
          <a:xfrm>
            <a:off x="919360" y="274638"/>
            <a:ext cx="7767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solidFill>
                  <a:srgbClr val="EFEFEF"/>
                </a:solidFill>
                <a:latin typeface="Georgia"/>
                <a:ea typeface="Georgia"/>
                <a:cs typeface="Georgia"/>
                <a:sym typeface="Georgia"/>
              </a:rPr>
              <a:t>Γραφείο Διασύνδεσης</a:t>
            </a:r>
            <a:endParaRPr>
              <a:solidFill>
                <a:srgbClr val="EFEFEF"/>
              </a:solidFill>
              <a:latin typeface="Georgia"/>
              <a:ea typeface="Georgia"/>
              <a:cs typeface="Georgia"/>
              <a:sym typeface="Georgia"/>
            </a:endParaRPr>
          </a:p>
        </p:txBody>
      </p:sp>
      <p:sp>
        <p:nvSpPr>
          <p:cNvPr id="135" name="Google Shape;135;p17"/>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b="1" dirty="0">
                <a:solidFill>
                  <a:srgbClr val="A01043"/>
                </a:solidFill>
                <a:latin typeface="Georgia"/>
                <a:ea typeface="Georgia"/>
                <a:cs typeface="Georgia"/>
                <a:sym typeface="Georgia"/>
              </a:rPr>
              <a:t>Κατάρτιση</a:t>
            </a:r>
            <a:r>
              <a:rPr lang="en" b="1" dirty="0">
                <a:solidFill>
                  <a:srgbClr val="412F5D"/>
                </a:solidFill>
                <a:latin typeface="Georgia"/>
                <a:ea typeface="Georgia"/>
                <a:cs typeface="Georgia"/>
                <a:sym typeface="Georgia"/>
              </a:rPr>
              <a:t> </a:t>
            </a:r>
            <a:endParaRPr b="1" dirty="0">
              <a:solidFill>
                <a:srgbClr val="412F5D"/>
              </a:solidFill>
              <a:latin typeface="Georgia"/>
              <a:ea typeface="Georgia"/>
              <a:cs typeface="Georgia"/>
              <a:sym typeface="Georgia"/>
            </a:endParaRPr>
          </a:p>
          <a:p>
            <a:pPr marL="0" lvl="0" indent="0" algn="l" rtl="0">
              <a:lnSpc>
                <a:spcPct val="115000"/>
              </a:lnSpc>
              <a:spcBef>
                <a:spcPts val="0"/>
              </a:spcBef>
              <a:spcAft>
                <a:spcPts val="0"/>
              </a:spcAft>
              <a:buNone/>
            </a:pP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 Θέσεις Πρακτικής Άσκησης στην Ελλάδα</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Θέσεις Πρακτικής Άσκησης Εξωτερικού</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 Θέσεις Εθελοντισμού στην Ελλάδα</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 Θέσεις Εθελοντισμού στο </a:t>
            </a:r>
            <a:r>
              <a:rPr lang="en" sz="1800" dirty="0" smtClean="0">
                <a:solidFill>
                  <a:srgbClr val="412F5D"/>
                </a:solidFill>
                <a:latin typeface="Georgia"/>
                <a:ea typeface="Georgia"/>
                <a:cs typeface="Georgia"/>
                <a:sym typeface="Georgia"/>
              </a:rPr>
              <a:t>Εξωτερικό</a:t>
            </a:r>
          </a:p>
          <a:p>
            <a:pPr marL="457200" lvl="0" indent="-342900" algn="l" rtl="0">
              <a:lnSpc>
                <a:spcPct val="115000"/>
              </a:lnSpc>
              <a:spcBef>
                <a:spcPts val="0"/>
              </a:spcBef>
              <a:spcAft>
                <a:spcPts val="0"/>
              </a:spcAft>
              <a:buClr>
                <a:srgbClr val="412F5D"/>
              </a:buClr>
              <a:buSzPts val="1800"/>
              <a:buChar char="●"/>
            </a:pPr>
            <a:r>
              <a:rPr lang="en" sz="1800" dirty="0" smtClean="0">
                <a:solidFill>
                  <a:srgbClr val="412F5D"/>
                </a:solidFill>
                <a:latin typeface="Georgia"/>
                <a:ea typeface="Georgia"/>
                <a:cs typeface="Georgia"/>
                <a:sym typeface="Georgia"/>
              </a:rPr>
              <a:t>Προγράμματα </a:t>
            </a:r>
            <a:r>
              <a:rPr lang="en" sz="1800" dirty="0">
                <a:solidFill>
                  <a:srgbClr val="412F5D"/>
                </a:solidFill>
                <a:latin typeface="Georgia"/>
                <a:ea typeface="Georgia"/>
                <a:cs typeface="Georgia"/>
                <a:sym typeface="Georgia"/>
              </a:rPr>
              <a:t>Κινητικότητας</a:t>
            </a:r>
            <a:endParaRPr sz="1800" dirty="0">
              <a:solidFill>
                <a:srgbClr val="412F5D"/>
              </a:solidFill>
              <a:latin typeface="Georgia"/>
              <a:ea typeface="Georgia"/>
              <a:cs typeface="Georgia"/>
              <a:sym typeface="Georgia"/>
            </a:endParaRPr>
          </a:p>
          <a:p>
            <a:pPr marL="457200" lvl="0" indent="-342900" algn="l" rtl="0">
              <a:lnSpc>
                <a:spcPct val="115000"/>
              </a:lnSpc>
              <a:spcBef>
                <a:spcPts val="0"/>
              </a:spcBef>
              <a:spcAft>
                <a:spcPts val="0"/>
              </a:spcAft>
              <a:buClr>
                <a:srgbClr val="412F5D"/>
              </a:buClr>
              <a:buSzPts val="1800"/>
              <a:buChar char="●"/>
            </a:pPr>
            <a:r>
              <a:rPr lang="en" sz="1800" dirty="0">
                <a:solidFill>
                  <a:srgbClr val="412F5D"/>
                </a:solidFill>
                <a:latin typeface="Georgia"/>
                <a:ea typeface="Georgia"/>
                <a:cs typeface="Georgia"/>
                <a:sym typeface="Georgia"/>
              </a:rPr>
              <a:t> Ανταλλαγές Φοιτητών</a:t>
            </a:r>
            <a:endParaRPr sz="1800" dirty="0">
              <a:solidFill>
                <a:srgbClr val="412F5D"/>
              </a:solidFill>
            </a:endParaRPr>
          </a:p>
        </p:txBody>
      </p:sp>
      <p:sp>
        <p:nvSpPr>
          <p:cNvPr id="136" name="Google Shape;136;p17"/>
          <p:cNvSpPr/>
          <p:nvPr/>
        </p:nvSpPr>
        <p:spPr>
          <a:xfrm>
            <a:off x="0" y="6589178"/>
            <a:ext cx="9154500" cy="268800"/>
          </a:xfrm>
          <a:prstGeom prst="rect">
            <a:avLst/>
          </a:prstGeom>
          <a:solidFill>
            <a:srgbClr val="A01043"/>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7" name="Google Shape;137;p17"/>
          <p:cNvPicPr preferRelativeResize="0"/>
          <p:nvPr/>
        </p:nvPicPr>
        <p:blipFill>
          <a:blip r:embed="rId3">
            <a:alphaModFix/>
          </a:blip>
          <a:stretch>
            <a:fillRect/>
          </a:stretch>
        </p:blipFill>
        <p:spPr>
          <a:xfrm>
            <a:off x="76200" y="133350"/>
            <a:ext cx="704850" cy="704850"/>
          </a:xfrm>
          <a:prstGeom prst="rect">
            <a:avLst/>
          </a:prstGeom>
          <a:noFill/>
          <a:ln>
            <a:noFill/>
          </a:ln>
        </p:spPr>
      </p:pic>
    </p:spTree>
  </p:cSld>
  <p:clrMapOvr>
    <a:masterClrMapping/>
  </p:clrMapOvr>
</p:sld>
</file>

<file path=ppt/theme/theme1.xml><?xml version="1.0" encoding="utf-8"?>
<a:theme xmlns:a="http://schemas.openxmlformats.org/drawingml/2006/main" name="Light 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1132</Words>
  <Application>Microsoft Office PowerPoint</Application>
  <PresentationFormat>Προβολή στην οθόνη (4:3)</PresentationFormat>
  <Paragraphs>270</Paragraphs>
  <Slides>27</Slides>
  <Notes>27</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27</vt:i4>
      </vt:variant>
    </vt:vector>
  </HeadingPairs>
  <TitlesOfParts>
    <vt:vector size="30" baseType="lpstr">
      <vt:lpstr>Arial</vt:lpstr>
      <vt:lpstr>Georgia</vt:lpstr>
      <vt:lpstr>Light Gradient</vt:lpstr>
      <vt:lpstr>Δομή Απασχόλησης &amp; Σταδιοδρομίας Δ.Π.Θ.</vt:lpstr>
      <vt:lpstr>Δομή Απασχόλησης &amp; Σταδιοδρομίας</vt:lpstr>
      <vt:lpstr>Δομή Απασχόλησης &amp; Σταδιοδρομίας</vt:lpstr>
      <vt:lpstr>Δομή Απασχόλησης &amp; Σταδιοδρομίας</vt:lpstr>
      <vt:lpstr>Δομή Απασχόλησης &amp; Σταδιοδρομίας</vt:lpstr>
      <vt:lpstr>Γραφείο Διασύνδεσης Δ.Π.Θ.</vt:lpstr>
      <vt:lpstr>Γραφείο Διασύνδεσης</vt:lpstr>
      <vt:lpstr>Γραφείο Διασύνδεσης</vt:lpstr>
      <vt:lpstr>Γραφείο Διασύνδεσης</vt:lpstr>
      <vt:lpstr>Γραφείο Διασύνδεσης</vt:lpstr>
      <vt:lpstr>Γραφείο Διασύνδεσης</vt:lpstr>
      <vt:lpstr>Γραφείο Διασύνδεσης</vt:lpstr>
      <vt:lpstr>Μονάδα Καινοτομίας &amp; Επιχειρηματικότητας Δ.Π.Θ.</vt:lpstr>
      <vt:lpstr>Μονάδα Καινοτομίας &amp; Επιχειρηματικόητας</vt:lpstr>
      <vt:lpstr>Μονάδα Καινοτομίας &amp; Επιχειρηματικόητας</vt:lpstr>
      <vt:lpstr>Μονάδα Καινοτομίας &amp; Επιχειρηματικόητας</vt:lpstr>
      <vt:lpstr>Μονάδα Καινοτομίας &amp; Επιχειρηματικόητας</vt:lpstr>
      <vt:lpstr>Μονάδα Καινοτομίας &amp; Επιχειρηματικόητας</vt:lpstr>
      <vt:lpstr>Μονάδα Καινοτομίας &amp; Επιχειρηματικόητας</vt:lpstr>
      <vt:lpstr>Δομή Απασχόλησης &amp; Σταδιοδρομίας</vt:lpstr>
      <vt:lpstr>Δομή Απασχόλησης &amp; Σταδιοδρομίας</vt:lpstr>
      <vt:lpstr>Δομή Απασχόλησης &amp; Σταδιοδρομίας</vt:lpstr>
      <vt:lpstr>Δομή Απασχόλησης &amp; Σταδιοδρομίας</vt:lpstr>
      <vt:lpstr>Δομή Απασχόλησης &amp; Σταδιοδρομίας</vt:lpstr>
      <vt:lpstr>Δομή Απασχόλησης &amp; Σταδιοδρομίας</vt:lpstr>
      <vt:lpstr>Δομή Απασχόλησης &amp; Σταδιοδρομίας</vt:lpstr>
      <vt:lpstr>Δομή Απασχόλησης &amp; Σταδιοδρομίας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Δομή Απασχόλησης &amp; Σταδιοδρομίας Δ.Π.Θ.</dc:title>
  <dc:creator>Χρυσούλα Μυλωνά</dc:creator>
  <cp:lastModifiedBy>Χρυσούλα Μυλωνά</cp:lastModifiedBy>
  <cp:revision>7</cp:revision>
  <dcterms:modified xsi:type="dcterms:W3CDTF">2018-10-08T11:20:11Z</dcterms:modified>
</cp:coreProperties>
</file>