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3" r:id="rId2"/>
    <p:sldId id="281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7" r:id="rId22"/>
    <p:sldId id="301" r:id="rId23"/>
    <p:sldId id="302" r:id="rId24"/>
    <p:sldId id="303" r:id="rId25"/>
    <p:sldId id="306" r:id="rId26"/>
    <p:sldId id="304" r:id="rId27"/>
    <p:sldId id="305" r:id="rId28"/>
    <p:sldId id="307" r:id="rId29"/>
    <p:sldId id="308" r:id="rId30"/>
    <p:sldId id="30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39" autoAdjust="0"/>
    <p:restoredTop sz="94660"/>
  </p:normalViewPr>
  <p:slideViewPr>
    <p:cSldViewPr snapToGrid="0">
      <p:cViewPr varScale="1">
        <p:scale>
          <a:sx n="96" d="100"/>
          <a:sy n="96" d="100"/>
        </p:scale>
        <p:origin x="-96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.kourachani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34" y="2718873"/>
            <a:ext cx="11391254" cy="118346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200" u="sng" dirty="0"/>
              <a:t/>
            </a:r>
            <a:br>
              <a:rPr lang="el-GR" sz="3200" u="sng" dirty="0"/>
            </a:br>
            <a:r>
              <a:rPr lang="el-GR" sz="3600" b="1" dirty="0" smtClean="0"/>
              <a:t>Επαγγελματικές Προοπτικές </a:t>
            </a:r>
            <a:br>
              <a:rPr lang="el-GR" sz="3600" b="1" dirty="0" smtClean="0"/>
            </a:br>
            <a:r>
              <a:rPr lang="el-GR" sz="3600" b="1" dirty="0" smtClean="0"/>
              <a:t>Επιστημόνων Κοινωνικής Πολιτικής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908" y="4907924"/>
            <a:ext cx="11158780" cy="1655608"/>
          </a:xfrm>
        </p:spPr>
        <p:txBody>
          <a:bodyPr>
            <a:normAutofit/>
          </a:bodyPr>
          <a:lstStyle/>
          <a:p>
            <a:pPr algn="ctr"/>
            <a:r>
              <a:rPr lang="el-GR" sz="2400" spc="-50" dirty="0" smtClean="0">
                <a:solidFill>
                  <a:srgbClr val="FFFFFF"/>
                </a:solidFill>
              </a:rPr>
              <a:t>Δρ. Νίκος Κουραχάνης, </a:t>
            </a:r>
          </a:p>
          <a:p>
            <a:pPr algn="ctr"/>
            <a:r>
              <a:rPr lang="el-GR" sz="2400" spc="-50" dirty="0" smtClean="0">
                <a:solidFill>
                  <a:srgbClr val="FFFFFF"/>
                </a:solidFill>
              </a:rPr>
              <a:t>Μεταδιδακτορικός Ερευνητής, Πάντειο Πανεπιστήμιο</a:t>
            </a:r>
          </a:p>
          <a:p>
            <a:pPr algn="ctr"/>
            <a:r>
              <a:rPr lang="el-GR" sz="2400" spc="-50" dirty="0" smtClean="0">
                <a:solidFill>
                  <a:srgbClr val="FFFFFF"/>
                </a:solidFill>
              </a:rPr>
              <a:t>(</a:t>
            </a:r>
            <a:r>
              <a:rPr lang="en-US" sz="2400" spc="-50" dirty="0" smtClean="0">
                <a:solidFill>
                  <a:schemeClr val="tx1"/>
                </a:solidFill>
                <a:hlinkClick r:id="rId2"/>
              </a:rPr>
              <a:t>n.kourachanis@gmail.com</a:t>
            </a:r>
            <a:r>
              <a:rPr lang="en-US" sz="2400" spc="-50" dirty="0" smtClean="0">
                <a:solidFill>
                  <a:srgbClr val="FFFFFF"/>
                </a:solidFill>
              </a:rPr>
              <a:t>)</a:t>
            </a:r>
          </a:p>
          <a:p>
            <a:pPr algn="ctr"/>
            <a:endParaRPr lang="el-GR" sz="2400" spc="-50" dirty="0" smtClean="0">
              <a:solidFill>
                <a:srgbClr val="FFFFFF"/>
              </a:solidFill>
            </a:endParaRPr>
          </a:p>
          <a:p>
            <a:pPr algn="ctr"/>
            <a:endParaRPr lang="el-GR" sz="2800" spc="-50" dirty="0" smtClean="0">
              <a:solidFill>
                <a:srgbClr val="FFFFFF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0"/>
            <a:ext cx="9633488" cy="171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l-GR" sz="3200" b="1" spc="-50" dirty="0" smtClean="0">
                <a:solidFill>
                  <a:srgbClr val="FFFFFF"/>
                </a:solidFill>
              </a:rPr>
              <a:t>Πανεπιστήμιο Πελοποννήσου</a:t>
            </a:r>
          </a:p>
          <a:p>
            <a:pPr>
              <a:spcAft>
                <a:spcPts val="800"/>
              </a:spcAft>
            </a:pPr>
            <a:r>
              <a:rPr lang="el-GR" sz="3200" b="1" spc="-50" dirty="0" smtClean="0">
                <a:solidFill>
                  <a:srgbClr val="FFFFFF"/>
                </a:solidFill>
              </a:rPr>
              <a:t>Σχολή Κοινωνικών και Πολιτικών Επιστημών</a:t>
            </a:r>
          </a:p>
          <a:p>
            <a:pPr>
              <a:spcAft>
                <a:spcPts val="800"/>
              </a:spcAft>
            </a:pPr>
            <a:r>
              <a:rPr lang="el-GR" sz="2800" dirty="0" smtClean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Τμήμα Κοινωνικής και Εκπαιδευτικής Πολιτικής</a:t>
            </a:r>
            <a:endParaRPr lang="en-US" sz="2800" dirty="0">
              <a:solidFill>
                <a:srgbClr val="FFFFFF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135" y="34139"/>
            <a:ext cx="1679151" cy="167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84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Ασφάλιση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</a:t>
            </a:r>
            <a:r>
              <a:rPr lang="el-GR" sz="2400" dirty="0" smtClean="0">
                <a:solidFill>
                  <a:schemeClr val="bg1"/>
                </a:solidFill>
              </a:rPr>
              <a:t> ΟΟΣΑ, ΔΟΕ, ΣΕ, ΔΝΤ, Παγκόσμια Τράπεζα, </a:t>
            </a:r>
            <a:r>
              <a:rPr lang="en-US" sz="2400" dirty="0" smtClean="0">
                <a:solidFill>
                  <a:schemeClr val="bg1"/>
                </a:solidFill>
              </a:rPr>
              <a:t>MISSOC, </a:t>
            </a:r>
            <a:r>
              <a:rPr lang="el-GR" sz="2400" dirty="0" smtClean="0">
                <a:solidFill>
                  <a:schemeClr val="bg1"/>
                </a:solidFill>
              </a:rPr>
              <a:t>ΕΕ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Γ.Γ. Κοινωνικών Ασφαλίσεων, ΕΦΚΑ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Τοπικά Υποκαταστήματα ΕΦΚΑ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-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</a:t>
            </a:r>
            <a:r>
              <a:rPr lang="el-GR" sz="2400" dirty="0" smtClean="0">
                <a:solidFill>
                  <a:schemeClr val="bg1"/>
                </a:solidFill>
              </a:rPr>
              <a:t> Ιδιωτικοί Ασφαλιστικοί Οργανισμοί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7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Πρόνοια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n-US" sz="2400" dirty="0" smtClean="0">
                <a:solidFill>
                  <a:schemeClr val="bg1"/>
                </a:solidFill>
              </a:rPr>
              <a:t>FEAD, </a:t>
            </a:r>
            <a:r>
              <a:rPr lang="el-GR" sz="2400" dirty="0" smtClean="0">
                <a:solidFill>
                  <a:schemeClr val="bg1"/>
                </a:solidFill>
              </a:rPr>
              <a:t>ΕΕ, Ερυθρός Σταυρός, </a:t>
            </a:r>
            <a:r>
              <a:rPr lang="en-US" sz="2400" dirty="0" smtClean="0">
                <a:solidFill>
                  <a:schemeClr val="bg1"/>
                </a:solidFill>
              </a:rPr>
              <a:t>EAPN, CARITAS, </a:t>
            </a:r>
            <a:r>
              <a:rPr lang="el-GR" sz="2400" dirty="0" smtClean="0">
                <a:solidFill>
                  <a:schemeClr val="bg1"/>
                </a:solidFill>
              </a:rPr>
              <a:t>κ.α.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Γ.Γ. Κοινωνικής Αλληλεγγύης, ΕΚΚΑ, ΚΕΑΤ, ΕΙΚ, κ.α.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ΚΚΠΠ, Κέντρα Κοινότητας, Κοινωνικές Υπηρεσίες Δήμων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ΜΚΟ για Ευάλωτες Ομάδες, ΚΟΙΣΠΕ, ΚΟΙΝΣΕΠ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</a:t>
            </a:r>
            <a:r>
              <a:rPr lang="el-GR" sz="2400" dirty="0" smtClean="0">
                <a:solidFill>
                  <a:schemeClr val="bg1"/>
                </a:solidFill>
              </a:rPr>
              <a:t> Φιλανθρωπικά Ιδρύματα, Κοινωφελή Ιδρύματα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5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Υγεία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Π.Ο.Υ., ΕΕ,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Κέντρο Πρόληψης Νοσημάτων,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Οργανισμός για την Ασφάλεια και την Υγεία στην Εργασία,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</a:t>
            </a:r>
            <a:r>
              <a:rPr lang="el-GR" sz="2400" dirty="0" err="1" smtClean="0">
                <a:solidFill>
                  <a:schemeClr val="bg1"/>
                </a:solidFill>
              </a:rPr>
              <a:t>Οργ</a:t>
            </a:r>
            <a:r>
              <a:rPr lang="el-GR" sz="2400" dirty="0" smtClean="0">
                <a:solidFill>
                  <a:schemeClr val="bg1"/>
                </a:solidFill>
              </a:rPr>
              <a:t>. Φαρμάκων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Γ.Γ. Δημόσιας Υγείας, Εθν. </a:t>
            </a:r>
            <a:r>
              <a:rPr lang="el-GR" sz="2400" dirty="0" err="1" smtClean="0">
                <a:solidFill>
                  <a:schemeClr val="bg1"/>
                </a:solidFill>
              </a:rPr>
              <a:t>Συμβ</a:t>
            </a:r>
            <a:r>
              <a:rPr lang="el-GR" sz="2400" dirty="0" smtClean="0">
                <a:solidFill>
                  <a:schemeClr val="bg1"/>
                </a:solidFill>
              </a:rPr>
              <a:t>. Υγείας, ΕΟΦ, ΚΕΕΛΠΝΟ, Ινστιτούτο Υγείας του Παιδιού, ΚΕΘΕΑ, ΟΚΑΝΑ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Περιφερειακές Διευθύνσεις Δημόσιας Υγείας, Τοπικές Μονάδες Υγείας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>
                <a:solidFill>
                  <a:srgbClr val="FFFFFF"/>
                </a:solidFill>
              </a:rPr>
              <a:t>ΜΚΟ (</a:t>
            </a:r>
            <a:r>
              <a:rPr lang="el-GR" sz="2400" dirty="0" err="1">
                <a:solidFill>
                  <a:srgbClr val="FFFFFF"/>
                </a:solidFill>
              </a:rPr>
              <a:t>ΓτΚ</a:t>
            </a:r>
            <a:r>
              <a:rPr lang="el-GR" sz="2400" dirty="0">
                <a:solidFill>
                  <a:srgbClr val="FFFFFF"/>
                </a:solidFill>
              </a:rPr>
              <a:t>)</a:t>
            </a:r>
            <a:r>
              <a:rPr lang="el-GR" sz="2400" b="1" dirty="0">
                <a:solidFill>
                  <a:srgbClr val="FFFFFF"/>
                </a:solidFill>
              </a:rPr>
              <a:t>, </a:t>
            </a:r>
            <a:r>
              <a:rPr lang="el-GR" sz="2400" dirty="0">
                <a:solidFill>
                  <a:srgbClr val="FFFFFF"/>
                </a:solidFill>
              </a:rPr>
              <a:t>Κοινωνικά Ιατρεία, Κοινωνικά Φαρμακεία</a:t>
            </a:r>
            <a:endParaRPr lang="el-GR" sz="2400" dirty="0">
              <a:solidFill>
                <a:schemeClr val="bg1"/>
              </a:solidFill>
            </a:endParaRPr>
          </a:p>
          <a:p>
            <a:endParaRPr lang="el-GR" sz="2400" b="1" dirty="0" smtClean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</a:t>
            </a:r>
            <a:r>
              <a:rPr lang="el-GR" sz="2400" dirty="0" smtClean="0">
                <a:solidFill>
                  <a:schemeClr val="bg1"/>
                </a:solidFill>
              </a:rPr>
              <a:t> Ιδιωτικά Νοσοκομεία, Ιδιωτικά Διαγνωστικά Εργαστήρια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5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Απασχόληση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ΔΟΕ, ΕΕ, ΟΚΕ, </a:t>
            </a:r>
            <a:r>
              <a:rPr lang="en-US" sz="2400" dirty="0" smtClean="0">
                <a:solidFill>
                  <a:schemeClr val="bg1"/>
                </a:solidFill>
              </a:rPr>
              <a:t>EUROFOUND,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Κέντρο Επαγγελματικής Κατάρτισης, 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Γ.Δ. Απασχόλησης, ΣΕΠΕ, ΟΑΕΔ, ΕΙΕΑΔ, ΓΣΕΕ, ΓΣΕΒΕΕ, ΣΕΤΕ, κ.α.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Τοπικά ΚΠΑ ΟΑΕΔ, Κοινωνικές Υπηρεσίες Δήμων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Προγράμματα Απασχόλησης / Κατάρτισης ΜΚΟ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Manpower, ICAP, </a:t>
            </a:r>
            <a:r>
              <a:rPr lang="el-GR" sz="2400" dirty="0" smtClean="0">
                <a:solidFill>
                  <a:schemeClr val="bg1"/>
                </a:solidFill>
              </a:rPr>
              <a:t>κ.α.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Εκπαίδευση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Κέντρο Ανάπτυξης Επαγγελματικής Κατάρτισης,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Οργανισμός Εκπαίδευσης Ενηλίκων, 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Τμήμα Συντονισμού και Προγραμματισμού Πολιτικών / Τμήμα Μαθητικής Μέριμνας Υπουργείου Παιδείας, ΓΓ ΔΒΜ, ΙΝΕΔΙΒΙΜ, ΙΕΠ, ΕΟΠΠΕΠ, ΑΕΙ-ΤΕΙ, ΑΔΙΠ, ΣΔΕ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Κοινωνικές Υπηρεσίες Δήμων, Τοπικά ΚΕΚ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ΜΚΟ Εκπαίδευσης και Κατάρτισης (π.χ. 50+)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</a:t>
            </a:r>
            <a:r>
              <a:rPr lang="el-GR" sz="2400" dirty="0" smtClean="0">
                <a:solidFill>
                  <a:schemeClr val="bg1"/>
                </a:solidFill>
              </a:rPr>
              <a:t> Ιδιωτικά ΚΕΚ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2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Μετανάστευση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ΔΟΜ, Ύπατη Αρμοστεία για τους Πρόσφυγες,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Διεθνής Αμνηστία, </a:t>
            </a:r>
            <a:r>
              <a:rPr lang="en-US" sz="2400" dirty="0" smtClean="0">
                <a:solidFill>
                  <a:schemeClr val="bg1"/>
                </a:solidFill>
              </a:rPr>
              <a:t>FRONTEX</a:t>
            </a:r>
            <a:r>
              <a:rPr lang="el-GR" sz="2400" dirty="0" smtClean="0">
                <a:solidFill>
                  <a:schemeClr val="bg1"/>
                </a:solidFill>
              </a:rPr>
              <a:t>, </a:t>
            </a:r>
            <a:r>
              <a:rPr lang="el-GR" sz="2400" dirty="0" err="1" smtClean="0">
                <a:solidFill>
                  <a:schemeClr val="bg1"/>
                </a:solidFill>
              </a:rPr>
              <a:t>Ευρ</a:t>
            </a:r>
            <a:r>
              <a:rPr lang="el-GR" sz="2400" dirty="0" smtClean="0">
                <a:solidFill>
                  <a:schemeClr val="bg1"/>
                </a:solidFill>
              </a:rPr>
              <a:t>. Συμβούλιο για τους Πρόσφυγες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Υπουργείο Μεταναστευτικής Πολιτικής, Υπηρεσία Ασύλου, ΥΠΥΤ, Ειδική Γραμματεία Ιθαγένειας Υπουργείου Εσωτερικών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</a:t>
            </a:r>
            <a:r>
              <a:rPr lang="el-GR" sz="2400" dirty="0" smtClean="0">
                <a:solidFill>
                  <a:schemeClr val="bg1"/>
                </a:solidFill>
              </a:rPr>
              <a:t> Περιφερειακές Διευθύνσεις Αλλοδαπών, ΣΕΜ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Μεταναστευτικές ΜΚΟ, Σύλλογοι Μεταναστών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1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Κατοικία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n-US" sz="2400" dirty="0" smtClean="0">
                <a:solidFill>
                  <a:schemeClr val="bg1"/>
                </a:solidFill>
              </a:rPr>
              <a:t>FEANTSA, Housing Europe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Τμήμα Κοινωνικών Πολιτικών Στέγης ΓΓ Κοινωνικής Αλληλεγγύης, ΕΚΚΑ, ΟΕΚ (μέχρι 2012)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 ΚΥΑΔΑ, ΚΟΔΕΠ, Ξενώνες Αστέγων, Υπνωτήρια Δήμων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Δίκτυο για το Δικαίωμα στη Στέγη και την Κατοικία,  ΜΚΟ Κλίμακα, Περιοδικό Δρόμου Σχεδία, Ξενώνες ΜΚΟ, ΑΚΗΑ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Φιλανθρωπικά Ιδρύματα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2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Αντεγκληματική Πολιτική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Γραφείο ΟΗΕ για Ναρκωτικά και Έγκλημα, Γ.Δ. Δικαιοσύνης ΕΕ, Ε</a:t>
            </a:r>
            <a:r>
              <a:rPr lang="en-US" sz="2400" dirty="0" err="1" smtClean="0">
                <a:solidFill>
                  <a:schemeClr val="bg1"/>
                </a:solidFill>
              </a:rPr>
              <a:t>urojust</a:t>
            </a:r>
            <a:r>
              <a:rPr lang="en-US" sz="2400" dirty="0" smtClean="0">
                <a:solidFill>
                  <a:schemeClr val="bg1"/>
                </a:solidFill>
              </a:rPr>
              <a:t>, Europol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Γ.Δ. </a:t>
            </a:r>
            <a:r>
              <a:rPr lang="el-GR" sz="2400" dirty="0" err="1" smtClean="0">
                <a:solidFill>
                  <a:schemeClr val="bg1"/>
                </a:solidFill>
              </a:rPr>
              <a:t>Αντεγκληματικής</a:t>
            </a:r>
            <a:r>
              <a:rPr lang="el-GR" sz="2400" dirty="0" smtClean="0">
                <a:solidFill>
                  <a:schemeClr val="bg1"/>
                </a:solidFill>
              </a:rPr>
              <a:t> και Σωφρονιστικής Πολιτικής Υπουργείου Δικαιοσύνης, Διεύθυνση Πρόληψης Εγκληματικότητας, Διεύθυνση Σωφρονιστικής Αγωγής Ενηλίκων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 </a:t>
            </a:r>
            <a:r>
              <a:rPr lang="el-GR" sz="2400" dirty="0" smtClean="0">
                <a:solidFill>
                  <a:schemeClr val="bg1"/>
                </a:solidFill>
              </a:rPr>
              <a:t>Τοπικά Συμβούλια Πρόληψης Εγκληματικότητας, 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400" dirty="0" smtClean="0">
                <a:solidFill>
                  <a:schemeClr val="bg1"/>
                </a:solidFill>
              </a:rPr>
              <a:t>Επάνοδος, </a:t>
            </a:r>
            <a:r>
              <a:rPr lang="el-GR" sz="2400" dirty="0" err="1" smtClean="0">
                <a:solidFill>
                  <a:schemeClr val="bg1"/>
                </a:solidFill>
              </a:rPr>
              <a:t>Ονήσιμος</a:t>
            </a:r>
            <a:endParaRPr lang="el-GR" sz="2400" b="1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</a:t>
            </a:r>
            <a:r>
              <a:rPr lang="el-GR" sz="2400" dirty="0" smtClean="0">
                <a:solidFill>
                  <a:schemeClr val="bg1"/>
                </a:solidFill>
              </a:rPr>
              <a:t>Γραφεία Ασφάλειας / Φύλαξης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4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Ισότητα Φύλων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Ευρωπαϊκό Ινστιτούτο Ισότητας Φύλων, </a:t>
            </a:r>
            <a:r>
              <a:rPr lang="en-US" sz="2400" dirty="0" err="1" smtClean="0">
                <a:solidFill>
                  <a:schemeClr val="bg1"/>
                </a:solidFill>
              </a:rPr>
              <a:t>Equinet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l-GR" sz="2400" dirty="0" smtClean="0">
                <a:solidFill>
                  <a:schemeClr val="bg1"/>
                </a:solidFill>
              </a:rPr>
              <a:t>ΕΕ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ΓΓ Ισότητας Φύλων, ΚΕΘΙ, Κύκλος Ισότητας Φύλων </a:t>
            </a:r>
            <a:r>
              <a:rPr lang="el-GR" sz="2400" dirty="0" err="1" smtClean="0">
                <a:solidFill>
                  <a:schemeClr val="bg1"/>
                </a:solidFill>
              </a:rPr>
              <a:t>ΣτΠ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 </a:t>
            </a:r>
            <a:r>
              <a:rPr lang="el-GR" sz="2400" dirty="0" smtClean="0">
                <a:solidFill>
                  <a:schemeClr val="bg1"/>
                </a:solidFill>
              </a:rPr>
              <a:t>Γραφείο Ισότητας Δήμου Αθηναίων, Κοινωνικές Υπηρεσίες Δήμων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</a:t>
            </a:r>
            <a:r>
              <a:rPr lang="el-GR" sz="2400" dirty="0" smtClean="0">
                <a:solidFill>
                  <a:schemeClr val="bg1"/>
                </a:solidFill>
              </a:rPr>
              <a:t> Φεμινιστικές Οργανώσεις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</a:t>
            </a:r>
            <a:r>
              <a:rPr lang="el-GR" sz="2400" dirty="0" smtClean="0">
                <a:solidFill>
                  <a:schemeClr val="bg1"/>
                </a:solidFill>
              </a:rPr>
              <a:t>Ιδιωτικά Ινστιτούτα κατά των Διακρίσεων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3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Περιβάλλον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007390"/>
            <a:ext cx="12037017" cy="556389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l-GR" sz="2400" dirty="0" smtClean="0">
                <a:solidFill>
                  <a:schemeClr val="bg1"/>
                </a:solidFill>
              </a:rPr>
              <a:t>Ευρωπαϊκός Οργανισμός Περιβάλλοντος, </a:t>
            </a:r>
            <a:r>
              <a:rPr lang="en-US" sz="2400" dirty="0" smtClean="0">
                <a:solidFill>
                  <a:schemeClr val="bg1"/>
                </a:solidFill>
              </a:rPr>
              <a:t>WWF, </a:t>
            </a:r>
            <a:r>
              <a:rPr lang="en-US" sz="2400" dirty="0" err="1" smtClean="0">
                <a:solidFill>
                  <a:schemeClr val="bg1"/>
                </a:solidFill>
              </a:rPr>
              <a:t>GreenPeace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ΓΓ Ενέργειας και Περιβάλλοντος, Πράσινο Ταμείο, ΡΑΕ, ΔΕΚΟ, ΕΟΑΝ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 </a:t>
            </a:r>
            <a:r>
              <a:rPr lang="el-GR" sz="2400" dirty="0" smtClean="0">
                <a:solidFill>
                  <a:schemeClr val="bg1"/>
                </a:solidFill>
              </a:rPr>
              <a:t>ΟΡΣΑ Δ. Αθηναίων, ΟΡΘΕ Δ. Θεσσαλονίκης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</a:t>
            </a:r>
            <a:r>
              <a:rPr lang="el-GR" sz="2400" dirty="0" smtClean="0">
                <a:solidFill>
                  <a:schemeClr val="bg1"/>
                </a:solidFill>
              </a:rPr>
              <a:t> Περιβαλλοντικές ΜΚΟ (Αρκτούρος, κ.α.)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</a:t>
            </a:r>
            <a:r>
              <a:rPr lang="el-GR" sz="2400" dirty="0" smtClean="0">
                <a:solidFill>
                  <a:schemeClr val="bg1"/>
                </a:solidFill>
              </a:rPr>
              <a:t>Ιδιωτικά Περιβαλλοντικά Ινστιτούτα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0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383" y="148783"/>
            <a:ext cx="9692640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Σύλλογος Επιστημόνων Κοινωνικής Πολιτικής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1084882"/>
            <a:ext cx="11639227" cy="5610386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ΣΕΚΠ ιδρύθηκε το 2014 με σκοπό την προώθηση επαγγελματικών προοπτικών Κοινωνικής Πολιτικής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Ιστοσελίδα: </a:t>
            </a:r>
            <a:r>
              <a:rPr lang="en-US" sz="2400" b="1" dirty="0" smtClean="0">
                <a:solidFill>
                  <a:schemeClr val="bg1"/>
                </a:solidFill>
              </a:rPr>
              <a:t>sekp.gr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Οδηγός Φορέων Κοινωνικής Πολιτικής (2015)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Newsletter </a:t>
            </a:r>
            <a:r>
              <a:rPr lang="el-GR" sz="2400" dirty="0" smtClean="0">
                <a:solidFill>
                  <a:schemeClr val="bg1"/>
                </a:solidFill>
              </a:rPr>
              <a:t>Θέσεων Εργασίας Κοινωνικής Πολιτικής δύο φορές / μήνα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Ντοκιμαντέρ Επαγγελματικών Προοπτικών ΚΠ (2018)</a:t>
            </a:r>
            <a:endParaRPr lang="el-GR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5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Έρευνα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007390"/>
            <a:ext cx="12037017" cy="556389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Υπερεθνικό: </a:t>
            </a:r>
            <a:r>
              <a:rPr lang="en-US" sz="2400" dirty="0" smtClean="0">
                <a:solidFill>
                  <a:schemeClr val="bg1"/>
                </a:solidFill>
              </a:rPr>
              <a:t>Eurostat, </a:t>
            </a:r>
            <a:r>
              <a:rPr lang="el-GR" sz="2400" dirty="0" smtClean="0">
                <a:solidFill>
                  <a:schemeClr val="bg1"/>
                </a:solidFill>
              </a:rPr>
              <a:t>Ευρωπαϊκές Βάσεις Δεδομένων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Κεντρικό</a:t>
            </a:r>
            <a:r>
              <a:rPr lang="el-GR" sz="2400" dirty="0" smtClean="0">
                <a:solidFill>
                  <a:schemeClr val="bg1"/>
                </a:solidFill>
              </a:rPr>
              <a:t>: ΓΓ Έρευνας και Τεχνολογίας, ΕΚΚΕ, ΕΛΙΔΕΚ, Ακαδημία Αθηνών, ΕΛΣΤΑΤ, ΕΙΕ, ΙΕΠ, ΙΝΕ/ΓΣΕΕ, ΚΑΝΕΠ/ΓΣΕΕ, ΚΕΘΙ, ΑΕΙ-ΤΕΙ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Τοπικό: </a:t>
            </a:r>
            <a:r>
              <a:rPr lang="el-GR" sz="2400" dirty="0" smtClean="0">
                <a:solidFill>
                  <a:schemeClr val="bg1"/>
                </a:solidFill>
              </a:rPr>
              <a:t>Ερευνητικοί Φορείς ΑΕΙ (ΚΕΚΜΟΚΟΠ, Εργαστήριο Σπουδών Φύλου)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Κοινωνία των Πολιτών:</a:t>
            </a:r>
            <a:r>
              <a:rPr lang="el-GR" sz="2400" dirty="0" smtClean="0">
                <a:solidFill>
                  <a:schemeClr val="bg1"/>
                </a:solidFill>
              </a:rPr>
              <a:t> ΜΚΟ Έρευνας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Ιδιωτικό: </a:t>
            </a:r>
            <a:r>
              <a:rPr lang="el-GR" sz="2400" dirty="0" smtClean="0">
                <a:solidFill>
                  <a:schemeClr val="bg1"/>
                </a:solidFill>
              </a:rPr>
              <a:t>Ιδιωτικά Γραφεία Μελετών (</a:t>
            </a:r>
            <a:r>
              <a:rPr lang="el-GR" sz="2400" dirty="0" err="1" smtClean="0">
                <a:solidFill>
                  <a:schemeClr val="bg1"/>
                </a:solidFill>
              </a:rPr>
              <a:t>Διανέοσις</a:t>
            </a:r>
            <a:r>
              <a:rPr lang="el-GR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Planet,</a:t>
            </a:r>
            <a:r>
              <a:rPr lang="el-GR" sz="2400" dirty="0" smtClean="0">
                <a:solidFill>
                  <a:schemeClr val="bg1"/>
                </a:solidFill>
              </a:rPr>
              <a:t> κ.α.), Εταιρείες Δημοσκοπήσεων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2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71" y="2907482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Επαγγελματικές Πορείες Επιστημόνων ΚΠ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Υπερεθνικό Επίπεδο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852407"/>
            <a:ext cx="12037017" cy="5858359"/>
          </a:xfrm>
        </p:spPr>
        <p:txBody>
          <a:bodyPr>
            <a:normAutofit fontScale="925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Δομίνικος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 Πολιτική και Διοίκηση του ΔΠΘ και τώρα εργάζεται στην </a:t>
            </a:r>
            <a:r>
              <a:rPr lang="en-US" sz="2400" dirty="0" smtClean="0">
                <a:solidFill>
                  <a:schemeClr val="bg1"/>
                </a:solidFill>
              </a:rPr>
              <a:t>Plan International </a:t>
            </a:r>
            <a:r>
              <a:rPr lang="el-GR" sz="2400" dirty="0" smtClean="0">
                <a:solidFill>
                  <a:schemeClr val="bg1"/>
                </a:solidFill>
              </a:rPr>
              <a:t>στο Βέλγιο (Οργάνωση Προάσπισης της Ισότητας των Φύλων και της Παιδικής Ηλικίας)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Ματίνα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Υπεύθυνη Ανθρώπινου Δυναμικού στην </a:t>
            </a:r>
            <a:r>
              <a:rPr lang="en-US" sz="2400" dirty="0" smtClean="0">
                <a:solidFill>
                  <a:schemeClr val="bg1"/>
                </a:solidFill>
              </a:rPr>
              <a:t>Action Aid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Δήμητρα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επιστημονικό στέλεχος στον Διεθνή Οργανισμό Μετανάστευσης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dirty="0">
                <a:solidFill>
                  <a:schemeClr val="bg1"/>
                </a:solidFill>
              </a:rPr>
              <a:t>Ράνια ολοκλήρωσε την Κατεύθυνση Κοινωνικής Πολιτικής του Πανεπιστημίου Πελοποννήσου και τώρα εργάζεται ως </a:t>
            </a:r>
            <a:r>
              <a:rPr lang="el-GR" sz="2400" dirty="0" smtClean="0">
                <a:solidFill>
                  <a:schemeClr val="bg1"/>
                </a:solidFill>
              </a:rPr>
              <a:t>διοικητικό στέλεχος στον Διεθνή Οργανισμό Μετανάστευσης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 Επίπεδο Ι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852407"/>
            <a:ext cx="12037017" cy="5858359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Γεωργία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εργάζεται ως Επιστημονικό Προσωπικό στη Γενική Γραμματεία Κοινωνικών Ασφαλίσεων του Υπουργείου Εργασίας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Ευγενία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και Διοίκησης του ΔΠΘ και εργάζεται ως στέλεχος σε Φορέα Κοινωνικής Ασφάλισης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Ειρήνη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ολοκλήρωσε την κατεύθυνση Κοινωνικής Πολιτικής και Διοίκησης του </a:t>
            </a:r>
            <a:r>
              <a:rPr lang="el-GR" sz="2400" dirty="0" smtClean="0">
                <a:solidFill>
                  <a:schemeClr val="bg1"/>
                </a:solidFill>
              </a:rPr>
              <a:t>ΔΠΘ και εργάζεται ως στέλεχος στη Διεύθυνση Ανθρωπίνων Δικαιωμάτων του Υπουργείου Δικαιοσύνης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Γιάννης ολοκλήρωσε την Κατεύθυνση Κοινωνικής Πολιτικής του Πανεπιστημίου Πελοποννήσου και τώρα εργάζεται ως επιστημονικό στέλεχος στην Ειδική Γραμματεία Ιθαγένειας του Υπουργείου Εσωτερικών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1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710" y="0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 Επίπεδο ΙΙ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4" y="743919"/>
            <a:ext cx="11887200" cy="6114081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Γιώργος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συντονιστής εκπαιδευτικών προγραμμάτων στο ΚΑΝΕΠ/ΓΣΕΕ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Χριστίνα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διοικητικό προσωπικό στον Κύκλο Προστασίας Δικαιωμάτων του Παιδιού του </a:t>
            </a:r>
            <a:r>
              <a:rPr lang="el-GR" sz="2400" dirty="0" err="1" smtClean="0">
                <a:solidFill>
                  <a:schemeClr val="bg1"/>
                </a:solidFill>
              </a:rPr>
              <a:t>ΣτΠ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Αλεξάνδρα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επιστημονικό στέλεχος στο Ινστιτούτο Προστασίας του Παιδιού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Αγγελική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τώρα εργάζεται ως διοικητικό στέλεχος στο Υπουργείο Εργασίας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2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710" y="0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 Επίπεδο ΙΙΙ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4" y="743919"/>
            <a:ext cx="11887200" cy="6114081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Αθηνά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διοικητικό στέλεχος σε Σωματείο Εργαζομένων της ΔΕΗ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Αναστασία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τώρα εργάζεται ως Επιστημονικό Στέλεχος στην Υπηρεσία Ασύλου</a:t>
            </a:r>
          </a:p>
          <a:p>
            <a:pPr lvl="0">
              <a:buClr>
                <a:srgbClr val="6F6F74"/>
              </a:buClr>
            </a:pPr>
            <a:endParaRPr lang="el-GR" sz="2400" dirty="0" smtClean="0">
              <a:solidFill>
                <a:srgbClr val="FFFFFF"/>
              </a:solidFill>
            </a:endParaRPr>
          </a:p>
          <a:p>
            <a:pPr lvl="0">
              <a:buClr>
                <a:srgbClr val="6F6F74"/>
              </a:buClr>
            </a:pPr>
            <a:r>
              <a:rPr lang="el-GR" sz="2400" dirty="0" smtClean="0">
                <a:solidFill>
                  <a:srgbClr val="FFFFFF"/>
                </a:solidFill>
              </a:rPr>
              <a:t>Η </a:t>
            </a:r>
            <a:r>
              <a:rPr lang="el-GR" sz="2400" b="1" dirty="0">
                <a:solidFill>
                  <a:srgbClr val="FFFFFF"/>
                </a:solidFill>
              </a:rPr>
              <a:t>Ασημίνα</a:t>
            </a:r>
            <a:r>
              <a:rPr lang="el-GR" sz="2400" dirty="0">
                <a:solidFill>
                  <a:srgbClr val="FFFFFF"/>
                </a:solidFill>
              </a:rPr>
              <a:t> ολοκλήρωσε την κατεύθυνση Κοινωνικής Πολιτικής του Πανεπιστημίου Πελοποννήσου και τώρα εργάζεται στο Νοσοκομείο Λέρου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Αγγελική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τώρα εργάζεται ως διοικητικό στέλεχος σε Υποκατάστημα του ΕΦΚΑ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err="1" smtClean="0">
                <a:solidFill>
                  <a:schemeClr val="bg1"/>
                </a:solidFill>
              </a:rPr>
              <a:t>Κορίνα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τώρα εργάζεται ως διοικητικό στέλεχος στον ΟΑΕΔ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b="1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6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Τοπικό Επίπεδο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743919"/>
            <a:ext cx="12037017" cy="5966847"/>
          </a:xfrm>
        </p:spPr>
        <p:txBody>
          <a:bodyPr>
            <a:normAutofit fontScale="925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Δήμητρα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επιστημονικό στέλεχος στο ΚΥΑΔΑ του Δήμου Αθηναίων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Σταυρούλα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εργάζεται ως επιστημονικό στέλεχος στην κοινωνική υπηρεσία του Δήμου Αγίας Βαρβάρας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Παντελής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εργάζεται ως επιστημονικό στέλεχος στις Κοινωνικές Δομές του Δήμου Χαλκίδας (Πρόγραμμα ΕΣΠΑ)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Πέτρος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τώρα εργάζεται στη Διεύθυνση Αλλοδαπών της Περιφέρειας Αττικής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4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Κοινωνία των Πολιτών Ι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883403"/>
            <a:ext cx="12037017" cy="5827363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Παναγιώτης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Συντονιστής Πεδίου στη ΜΚΟ </a:t>
            </a:r>
            <a:r>
              <a:rPr lang="en-US" sz="2400" dirty="0" smtClean="0">
                <a:solidFill>
                  <a:schemeClr val="bg1"/>
                </a:solidFill>
              </a:rPr>
              <a:t>CARITAS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err="1" smtClean="0">
                <a:solidFill>
                  <a:schemeClr val="bg1"/>
                </a:solidFill>
              </a:rPr>
              <a:t>Μπλεντάρ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Υπεύθυνος Εκπαιδευτικών Δράσεων της ΜΚΟ </a:t>
            </a:r>
            <a:r>
              <a:rPr lang="en-US" sz="2400" dirty="0" err="1" smtClean="0">
                <a:solidFill>
                  <a:schemeClr val="bg1"/>
                </a:solidFill>
              </a:rPr>
              <a:t>Praksis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στη Σάμο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Στέλλα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διοικητικό στέλεχος σε πρόγραμμα ΕΚΟ της </a:t>
            </a:r>
            <a:r>
              <a:rPr lang="en-US" sz="2400" dirty="0" err="1" smtClean="0">
                <a:solidFill>
                  <a:schemeClr val="bg1"/>
                </a:solidFill>
              </a:rPr>
              <a:t>Praksis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Κώστας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τώρα εργάζεται ως επιστημονικό στέλεχος στη ΜΚΟ Νόστος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Κοινωνία των Πολιτών ΙΙ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046136"/>
            <a:ext cx="12037017" cy="5811864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Μάγδα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Επιστημονικό Στέλεχος της ΜΚΟ </a:t>
            </a:r>
            <a:r>
              <a:rPr lang="en-US" sz="2400" dirty="0" err="1" smtClean="0">
                <a:solidFill>
                  <a:schemeClr val="bg1"/>
                </a:solidFill>
              </a:rPr>
              <a:t>Praksis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Ειρήνη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και Διοίκησης του ΔΠΘ και τώρα εργάζεται ως επιστημονικό στέλεχος στη ΜΚΟ ΑΡΣΙΣ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Γιώργος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τώρα εργάζεται ως επιστημονικό στέλεχος στη ΜΚΟ </a:t>
            </a:r>
            <a:r>
              <a:rPr lang="en-US" sz="2400" dirty="0" err="1" smtClean="0">
                <a:solidFill>
                  <a:schemeClr val="bg1"/>
                </a:solidFill>
              </a:rPr>
              <a:t>Praksis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Σταύρος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τώρα εργάζεται ως επιστημονικό στέλεχος στο Κέντρο ΑΜΕΑ ‘Ο </a:t>
            </a:r>
            <a:r>
              <a:rPr lang="el-GR" sz="2400" dirty="0" err="1" smtClean="0">
                <a:solidFill>
                  <a:schemeClr val="bg1"/>
                </a:solidFill>
              </a:rPr>
              <a:t>Σωτήρ</a:t>
            </a:r>
            <a:r>
              <a:rPr lang="el-GR" sz="2400" dirty="0" smtClean="0">
                <a:solidFill>
                  <a:schemeClr val="bg1"/>
                </a:solidFill>
              </a:rPr>
              <a:t>’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8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Ιδιωτικός Τομέας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743919"/>
            <a:ext cx="12037017" cy="5966847"/>
          </a:xfrm>
        </p:spPr>
        <p:txBody>
          <a:bodyPr>
            <a:normAutofit lnSpcReduction="10000"/>
          </a:bodyPr>
          <a:lstStyle/>
          <a:p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Τριαντάφυλλος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Διοίκησης και Πολιτικής του ΔΠΘ και είναι επιστημονικό στέλεχος στον τομέα Εταιρικής Κοινωνικής Ευθύνης μεγάλης ιδιωτικής εταιρείας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Ανδρέας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διαχειρίζεται την ιστοσελίδα </a:t>
            </a:r>
            <a:r>
              <a:rPr lang="en-US" sz="2400" dirty="0" smtClean="0">
                <a:solidFill>
                  <a:schemeClr val="bg1"/>
                </a:solidFill>
              </a:rPr>
              <a:t>socialpolicy.gr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Αντώνης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την κατεύθυνση Κοινωνικής Πολιτικής του Πανεπιστημίου Πελοποννήσου και εργάζεται ως διοικητικό στέλεχος σε ιδιωτικό ΚΕΚ στην Αθήνα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Πηνελόπη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εργάζεται ως υπεύθυνη ανθρώπινου δυναμικού σε υποκατάστημα Τράπεζας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383" y="148783"/>
            <a:ext cx="9692640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Δυνατότητες Απασχόλησης Επιστημόνων ΚΠ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3" y="1921790"/>
            <a:ext cx="11608231" cy="4602997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Ως Επιστημονικά και Διοικητικά Στελέχη σε Φορείς Κοινωνικής Πολιτικής</a:t>
            </a:r>
          </a:p>
          <a:p>
            <a:pPr marL="0" indent="0">
              <a:buNone/>
            </a:pPr>
            <a:endParaRPr lang="el-GR" sz="2400" dirty="0">
              <a:solidFill>
                <a:schemeClr val="bg1"/>
              </a:solidFill>
            </a:endParaRPr>
          </a:p>
          <a:p>
            <a:pPr lvl="1"/>
            <a:r>
              <a:rPr lang="el-GR" sz="2200" dirty="0" smtClean="0">
                <a:solidFill>
                  <a:schemeClr val="bg1"/>
                </a:solidFill>
              </a:rPr>
              <a:t>Σε όλα τα Πεδία Κοινωνικής Πολιτικής</a:t>
            </a:r>
          </a:p>
          <a:p>
            <a:pPr lvl="1"/>
            <a:endParaRPr lang="el-GR" sz="2200" dirty="0">
              <a:solidFill>
                <a:schemeClr val="bg1"/>
              </a:solidFill>
            </a:endParaRPr>
          </a:p>
          <a:p>
            <a:pPr lvl="1"/>
            <a:r>
              <a:rPr lang="el-GR" sz="2200" dirty="0" smtClean="0">
                <a:solidFill>
                  <a:schemeClr val="bg1"/>
                </a:solidFill>
              </a:rPr>
              <a:t>Σε όλα τα Επίπεδα και Στάδια Άσκησης Κοινωνικής Πολιτικής</a:t>
            </a:r>
          </a:p>
          <a:p>
            <a:pPr lvl="1"/>
            <a:endParaRPr lang="el-GR" sz="2200" dirty="0">
              <a:solidFill>
                <a:schemeClr val="bg1"/>
              </a:solidFill>
            </a:endParaRPr>
          </a:p>
          <a:p>
            <a:pPr lvl="1"/>
            <a:r>
              <a:rPr lang="el-GR" sz="2200" dirty="0" smtClean="0">
                <a:solidFill>
                  <a:schemeClr val="bg1"/>
                </a:solidFill>
              </a:rPr>
              <a:t>Σε όλους τους Πυλώνες Ευημερίας Κοινωνικής Πολιτικής</a:t>
            </a:r>
          </a:p>
        </p:txBody>
      </p:sp>
    </p:spTree>
    <p:extLst>
      <p:ext uri="{BB962C8B-B14F-4D97-AF65-F5344CB8AC3E}">
        <p14:creationId xmlns:p14="http://schemas.microsoft.com/office/powerpoint/2010/main" xmlns="" val="2348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Εκπαίδευση / Έρευνα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743919"/>
            <a:ext cx="12037017" cy="6114081"/>
          </a:xfrm>
        </p:spPr>
        <p:txBody>
          <a:bodyPr>
            <a:normAutofit fontScale="85000" lnSpcReduction="10000"/>
          </a:bodyPr>
          <a:lstStyle/>
          <a:p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Γιάννης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διδακτορικό του στο Τμήμα Κοινωνικής Διοίκησης και Πολιτικής Επιστήμης και σήμερα διδάσκει Εγκληματολογία στο Ευρωπαϊκό Πανεπιστήμιο Κύπρου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Θοδωρής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διδακτορικό του στο Τμήμα Κοινωνικής Πολιτική του 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Πανεπιστημίου και σήμερα διδάσκει Κοινωνιολογία στο </a:t>
            </a:r>
            <a:r>
              <a:rPr lang="en-US" sz="2400" dirty="0" smtClean="0">
                <a:solidFill>
                  <a:schemeClr val="bg1"/>
                </a:solidFill>
              </a:rPr>
              <a:t>New York College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Ο </a:t>
            </a:r>
            <a:r>
              <a:rPr lang="el-GR" sz="2400" b="1" dirty="0" smtClean="0">
                <a:solidFill>
                  <a:schemeClr val="bg1"/>
                </a:solidFill>
              </a:rPr>
              <a:t>Νίκος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διδακτορικό του στο Τμήμα Κοινωνικής και Εκπαιδευτικής Πολιτικής του Πανεπιστημίου Πελοποννήσου και σήμερα διδάσκει Στεγαστική Πολιτική στο Πάντειο Πανεπιστήμιο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Βούλα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σήμερα είναι επιστημονικό προσωπικό στο Εργαστήριο Σπουδών Φύλου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Η </a:t>
            </a:r>
            <a:r>
              <a:rPr lang="el-GR" sz="2400" b="1" dirty="0" smtClean="0">
                <a:solidFill>
                  <a:schemeClr val="bg1"/>
                </a:solidFill>
              </a:rPr>
              <a:t>Αγγελική</a:t>
            </a:r>
            <a:r>
              <a:rPr lang="el-GR" sz="2400" dirty="0" smtClean="0">
                <a:solidFill>
                  <a:schemeClr val="bg1"/>
                </a:solidFill>
              </a:rPr>
              <a:t> ολοκλήρωσε το Τμήμα Κοινωνικής Πολιτικής του </a:t>
            </a:r>
            <a:r>
              <a:rPr lang="el-GR" sz="2400" dirty="0" err="1" smtClean="0">
                <a:solidFill>
                  <a:schemeClr val="bg1"/>
                </a:solidFill>
              </a:rPr>
              <a:t>Παντείου</a:t>
            </a:r>
            <a:r>
              <a:rPr lang="el-GR" sz="2400" dirty="0" smtClean="0">
                <a:solidFill>
                  <a:schemeClr val="bg1"/>
                </a:solidFill>
              </a:rPr>
              <a:t> και εργάζεται ως ερευνήτρια στο Εθνικό Κέντρο Κοινωνικών Ερευνών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5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383" y="148783"/>
            <a:ext cx="9692640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Πεδία Κοινωνικής Πολιτικής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1053884"/>
            <a:ext cx="11639227" cy="5804115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Κοινωνική Ασφάλιση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Κοινωνική Πρόνοια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Υγεία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Απασχόληση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Εκπαίδευση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Μετανάστευση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Κατοικία</a:t>
            </a:r>
          </a:p>
          <a:p>
            <a:r>
              <a:rPr lang="el-GR" sz="2400" dirty="0" err="1" smtClean="0">
                <a:solidFill>
                  <a:schemeClr val="bg1"/>
                </a:solidFill>
              </a:rPr>
              <a:t>Αντεκληματική</a:t>
            </a:r>
            <a:r>
              <a:rPr lang="el-GR" sz="2400" dirty="0" smtClean="0">
                <a:solidFill>
                  <a:schemeClr val="bg1"/>
                </a:solidFill>
              </a:rPr>
              <a:t> Πολιτική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Ισότητα Φύλων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xmlns="" val="39407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2344" y="365761"/>
            <a:ext cx="5979555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Στάδια ΚΠ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399" y="1146875"/>
            <a:ext cx="5642781" cy="4866467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Έρευνα</a:t>
            </a: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Σχεδιασμός</a:t>
            </a:r>
            <a:endParaRPr lang="el-GR" sz="2400" dirty="0">
              <a:solidFill>
                <a:schemeClr val="bg1"/>
              </a:solidFill>
            </a:endParaRPr>
          </a:p>
          <a:p>
            <a:pPr marL="2271400" lvl="8" indent="0">
              <a:buNone/>
            </a:pPr>
            <a:r>
              <a:rPr lang="el-GR" sz="2400" dirty="0" smtClean="0">
                <a:solidFill>
                  <a:schemeClr val="bg1"/>
                </a:solidFill>
              </a:rPr>
              <a:t>    Διοικητικό Επίπεδο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Υλοποίηση</a:t>
            </a: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Αξιολόγηση</a:t>
            </a:r>
          </a:p>
        </p:txBody>
      </p:sp>
      <p:sp>
        <p:nvSpPr>
          <p:cNvPr id="4" name="Right Brace 3"/>
          <p:cNvSpPr/>
          <p:nvPr/>
        </p:nvSpPr>
        <p:spPr>
          <a:xfrm>
            <a:off x="8493072" y="1751308"/>
            <a:ext cx="604433" cy="3223648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967" y="1751307"/>
            <a:ext cx="4618496" cy="47269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>
                <a:solidFill>
                  <a:schemeClr val="bg1"/>
                </a:solidFill>
              </a:rPr>
              <a:t>Υπερεθνικό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Κεντρικό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Τοπικό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Μη Κυβερνητικό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Ιδιωτικό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70563" y="365761"/>
            <a:ext cx="5979555" cy="595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Επίπεδα Άσκησης ΚΠ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7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435" y="207675"/>
            <a:ext cx="8734536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Πυλώνες Ευημερίας Κοινωνικής Πολιτικής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1627322"/>
            <a:ext cx="11639227" cy="4107051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Δημόσιος Τομέας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Μη Κερδοσκοπικός Τομέας</a:t>
            </a: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Ιδιωτικός Τομέας</a:t>
            </a:r>
          </a:p>
        </p:txBody>
      </p:sp>
    </p:spTree>
    <p:extLst>
      <p:ext uri="{BB962C8B-B14F-4D97-AF65-F5344CB8AC3E}">
        <p14:creationId xmlns:p14="http://schemas.microsoft.com/office/powerpoint/2010/main" xmlns="" val="3823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Απόπειρα Αντιστοίχησης Επιστημόνων ΚΠ με ΠΕ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488" y="898902"/>
            <a:ext cx="12006021" cy="5749871"/>
          </a:xfrm>
        </p:spPr>
        <p:txBody>
          <a:bodyPr>
            <a:normAutofit fontScale="92500" lnSpcReduction="20000"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Υπερεθνικό Επίπεδο: </a:t>
            </a:r>
            <a:r>
              <a:rPr lang="el-GR" sz="2400" dirty="0" smtClean="0">
                <a:solidFill>
                  <a:schemeClr val="bg1"/>
                </a:solidFill>
              </a:rPr>
              <a:t>Κοινωνικοί Επιστήμονες</a:t>
            </a:r>
            <a:endParaRPr lang="el-GR" sz="2400" dirty="0">
              <a:solidFill>
                <a:schemeClr val="bg1"/>
              </a:solidFill>
            </a:endParaRPr>
          </a:p>
          <a:p>
            <a:endParaRPr lang="el-GR" sz="2600" b="1" dirty="0" smtClean="0">
              <a:solidFill>
                <a:schemeClr val="bg1"/>
              </a:solidFill>
            </a:endParaRPr>
          </a:p>
          <a:p>
            <a:r>
              <a:rPr lang="el-GR" sz="2600" b="1" dirty="0" smtClean="0">
                <a:solidFill>
                  <a:schemeClr val="bg1"/>
                </a:solidFill>
              </a:rPr>
              <a:t>Κράτος / Τ.Α.: </a:t>
            </a:r>
            <a:r>
              <a:rPr lang="el-GR" sz="2600" dirty="0" smtClean="0">
                <a:solidFill>
                  <a:schemeClr val="bg1"/>
                </a:solidFill>
              </a:rPr>
              <a:t>ΠΕ Διοικητικού-Οικονομικού, ΠΕ Διοικητικού,</a:t>
            </a:r>
            <a:endParaRPr lang="el-G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2600" dirty="0" smtClean="0">
                <a:solidFill>
                  <a:schemeClr val="bg1"/>
                </a:solidFill>
              </a:rPr>
              <a:t>   ΠΕ Κοινωνικών Επιστημόνων, ΠΕ Κοινωνιολόγων, ΠΕ Κοινωνικής Πολιτικής</a:t>
            </a:r>
          </a:p>
          <a:p>
            <a:pPr marL="0" indent="0">
              <a:buNone/>
            </a:pPr>
            <a:endParaRPr lang="el-GR" sz="2600" dirty="0">
              <a:solidFill>
                <a:schemeClr val="bg1"/>
              </a:solidFill>
            </a:endParaRPr>
          </a:p>
          <a:p>
            <a:r>
              <a:rPr lang="el-GR" sz="2600" b="1" dirty="0" smtClean="0">
                <a:solidFill>
                  <a:schemeClr val="bg1"/>
                </a:solidFill>
              </a:rPr>
              <a:t>Κοινωνία των Πολιτών: </a:t>
            </a:r>
            <a:r>
              <a:rPr lang="el-GR" sz="2600" dirty="0" smtClean="0">
                <a:solidFill>
                  <a:schemeClr val="bg1"/>
                </a:solidFill>
              </a:rPr>
              <a:t>Κοινωνικοί Επιστήμονες, Διοικητικό Προσωπικό, Στελέχη Κοινωνικής Οικονομίας</a:t>
            </a:r>
          </a:p>
          <a:p>
            <a:endParaRPr lang="el-GR" sz="2600" dirty="0">
              <a:solidFill>
                <a:schemeClr val="bg1"/>
              </a:solidFill>
            </a:endParaRPr>
          </a:p>
          <a:p>
            <a:r>
              <a:rPr lang="el-GR" sz="2600" b="1" dirty="0" smtClean="0">
                <a:solidFill>
                  <a:schemeClr val="bg1"/>
                </a:solidFill>
              </a:rPr>
              <a:t>Ιδιωτικός Τομέας:</a:t>
            </a:r>
            <a:r>
              <a:rPr lang="el-GR" sz="2600" dirty="0" smtClean="0">
                <a:solidFill>
                  <a:schemeClr val="bg1"/>
                </a:solidFill>
              </a:rPr>
              <a:t> Στελέχη Εταιρικής Κοινωνικής Ευθύνης,</a:t>
            </a:r>
            <a:br>
              <a:rPr lang="el-GR" sz="2600" dirty="0" smtClean="0">
                <a:solidFill>
                  <a:schemeClr val="bg1"/>
                </a:solidFill>
              </a:rPr>
            </a:br>
            <a:r>
              <a:rPr lang="el-GR" sz="2600" dirty="0" smtClean="0">
                <a:solidFill>
                  <a:schemeClr val="bg1"/>
                </a:solidFill>
              </a:rPr>
              <a:t>Επιστημονικό ή Διοικητικό Προσωπικό σε Ιδιωτικούς Φορείς ΚΠ,</a:t>
            </a:r>
            <a:br>
              <a:rPr lang="el-GR" sz="2600" dirty="0" smtClean="0">
                <a:solidFill>
                  <a:schemeClr val="bg1"/>
                </a:solidFill>
              </a:rPr>
            </a:br>
            <a:r>
              <a:rPr lang="el-GR" sz="2600" dirty="0" smtClean="0">
                <a:solidFill>
                  <a:schemeClr val="bg1"/>
                </a:solidFill>
              </a:rPr>
              <a:t>Επιστημονικό ή Διοικητικό Προσωπικό σε Τεχνικά Γραφεία Μελετών</a:t>
            </a:r>
          </a:p>
          <a:p>
            <a:endParaRPr lang="el-GR" sz="2600" dirty="0">
              <a:solidFill>
                <a:schemeClr val="bg1"/>
              </a:solidFill>
            </a:endParaRPr>
          </a:p>
          <a:p>
            <a:r>
              <a:rPr lang="el-GR" sz="2600" b="1" dirty="0" smtClean="0">
                <a:solidFill>
                  <a:schemeClr val="bg1"/>
                </a:solidFill>
              </a:rPr>
              <a:t>Εκπαίδευση / Έρευνα: </a:t>
            </a:r>
            <a:r>
              <a:rPr lang="el-GR" sz="2600" dirty="0" smtClean="0">
                <a:solidFill>
                  <a:schemeClr val="bg1"/>
                </a:solidFill>
              </a:rPr>
              <a:t>ΠΕ 10 Κοινωνιολόγων, Ερευνητές Κοινωνικής Πολιτικής</a:t>
            </a:r>
          </a:p>
        </p:txBody>
      </p:sp>
    </p:spTree>
    <p:extLst>
      <p:ext uri="{BB962C8B-B14F-4D97-AF65-F5344CB8AC3E}">
        <p14:creationId xmlns:p14="http://schemas.microsoft.com/office/powerpoint/2010/main" xmlns="" val="16626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08" y="148783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Απόπειρα Κωδικοποίησης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9" y="960894"/>
            <a:ext cx="12006021" cy="5749871"/>
          </a:xfrm>
        </p:spPr>
        <p:txBody>
          <a:bodyPr>
            <a:normAutofit/>
          </a:bodyPr>
          <a:lstStyle/>
          <a:p>
            <a:endParaRPr lang="el-GR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9166725"/>
              </p:ext>
            </p:extLst>
          </p:nvPr>
        </p:nvGraphicFramePr>
        <p:xfrm>
          <a:off x="185979" y="960894"/>
          <a:ext cx="11871702" cy="6027609"/>
        </p:xfrm>
        <a:graphic>
          <a:graphicData uri="http://schemas.openxmlformats.org/presentationml/2006/ole">
            <p:oleObj spid="_x0000_s1037" name="Document" r:id="rId3" imgW="5956042" imgH="302397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458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71" y="3093461"/>
            <a:ext cx="10489562" cy="59513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Εφαρμογή των Παραπάνω Αξόνων / Πεδίο ΚΠ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5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</TotalTime>
  <Words>1685</Words>
  <Application>Microsoft Office PowerPoint</Application>
  <PresentationFormat>Προσαρμογή</PresentationFormat>
  <Paragraphs>291</Paragraphs>
  <Slides>30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2" baseType="lpstr">
      <vt:lpstr>View</vt:lpstr>
      <vt:lpstr>Document</vt:lpstr>
      <vt:lpstr>              Επαγγελματικές Προοπτικές  Επιστημόνων Κοινωνικής Πολιτικής</vt:lpstr>
      <vt:lpstr>Σύλλογος Επιστημόνων Κοινωνικής Πολιτικής</vt:lpstr>
      <vt:lpstr>Δυνατότητες Απασχόλησης Επιστημόνων ΚΠ</vt:lpstr>
      <vt:lpstr>Πεδία Κοινωνικής Πολιτικής</vt:lpstr>
      <vt:lpstr>Στάδια ΚΠ</vt:lpstr>
      <vt:lpstr>Πυλώνες Ευημερίας Κοινωνικής Πολιτικής</vt:lpstr>
      <vt:lpstr>Απόπειρα Αντιστοίχησης Επιστημόνων ΚΠ με ΠΕ</vt:lpstr>
      <vt:lpstr>Απόπειρα Κωδικοποίησης</vt:lpstr>
      <vt:lpstr>Εφαρμογή των Παραπάνω Αξόνων / Πεδίο ΚΠ</vt:lpstr>
      <vt:lpstr>Κοινωνική Ασφάλιση</vt:lpstr>
      <vt:lpstr>Κοινωνική Πρόνοια</vt:lpstr>
      <vt:lpstr>Υγεία</vt:lpstr>
      <vt:lpstr>Απασχόληση</vt:lpstr>
      <vt:lpstr>Εκπαίδευση</vt:lpstr>
      <vt:lpstr>Μετανάστευση</vt:lpstr>
      <vt:lpstr>Κατοικία</vt:lpstr>
      <vt:lpstr>Αντεγκληματική Πολιτική</vt:lpstr>
      <vt:lpstr>Ισότητα Φύλων</vt:lpstr>
      <vt:lpstr>Περιβάλλον</vt:lpstr>
      <vt:lpstr>Κοινωνική Έρευνα</vt:lpstr>
      <vt:lpstr>Επαγγελματικές Πορείες Επιστημόνων ΚΠ</vt:lpstr>
      <vt:lpstr>Υπερεθνικό Επίπεδο</vt:lpstr>
      <vt:lpstr>Κεντρικό Επίπεδο Ι</vt:lpstr>
      <vt:lpstr>Κεντρικό Επίπεδο ΙΙ</vt:lpstr>
      <vt:lpstr>Κεντρικό Επίπεδο ΙΙΙ</vt:lpstr>
      <vt:lpstr>Τοπικό Επίπεδο</vt:lpstr>
      <vt:lpstr>Κοινωνία των Πολιτών Ι</vt:lpstr>
      <vt:lpstr>Κοινωνία των Πολιτών ΙΙ</vt:lpstr>
      <vt:lpstr>Ιδιωτικός Τομέας</vt:lpstr>
      <vt:lpstr>Εκπαίδευση / Έρευνα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Υποστήριξη Διδακτορικής Διατριβής με Θέμα: ‘Η Κοινωνική Πολιτική για τους Άστεγους στην Ελλάδα: Ποιοτική και Κριτική Ανάλυση ενός Ακραίου Κοινωνικού Αποκλεισμού’</dc:title>
  <dc:creator>Nikos</dc:creator>
  <cp:lastModifiedBy>user</cp:lastModifiedBy>
  <cp:revision>209</cp:revision>
  <dcterms:created xsi:type="dcterms:W3CDTF">2015-06-11T15:03:23Z</dcterms:created>
  <dcterms:modified xsi:type="dcterms:W3CDTF">2023-02-14T09:29:02Z</dcterms:modified>
</cp:coreProperties>
</file>